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ndex&amp;utm_content=original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7" r:id="rId2"/>
    <p:sldId id="268" r:id="rId3"/>
    <p:sldId id="269" r:id="rId4"/>
    <p:sldId id="259" r:id="rId5"/>
    <p:sldId id="270" r:id="rId6"/>
    <p:sldId id="260" r:id="rId7"/>
    <p:sldId id="271" r:id="rId8"/>
    <p:sldId id="272" r:id="rId9"/>
    <p:sldId id="273" r:id="rId10"/>
    <p:sldId id="276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8" r:id="rId19"/>
    <p:sldId id="286" r:id="rId20"/>
    <p:sldId id="289" r:id="rId21"/>
    <p:sldId id="287" r:id="rId22"/>
    <p:sldId id="290" r:id="rId23"/>
    <p:sldId id="292" r:id="rId24"/>
    <p:sldId id="29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F2A607-22FA-43EC-AF26-9CFD9EAACC15}" v="3" dt="2026-10-03T16:34:18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Higginbottom" userId="fzYeyXpTsIH2xW/x8i5whleqhpaJawPANWirHt/7xTI=" providerId="None" clId="Web-{F3F2A607-22FA-43EC-AF26-9CFD9EAACC15}"/>
    <pc:docChg chg="addSld delSld">
      <pc:chgData name="Matthew Higginbottom" userId="fzYeyXpTsIH2xW/x8i5whleqhpaJawPANWirHt/7xTI=" providerId="None" clId="Web-{F3F2A607-22FA-43EC-AF26-9CFD9EAACC15}" dt="2026-10-03T16:34:18.790" v="2"/>
      <pc:docMkLst>
        <pc:docMk/>
      </pc:docMkLst>
      <pc:sldChg chg="add del">
        <pc:chgData name="Matthew Higginbottom" userId="fzYeyXpTsIH2xW/x8i5whleqhpaJawPANWirHt/7xTI=" providerId="None" clId="Web-{F3F2A607-22FA-43EC-AF26-9CFD9EAACC15}" dt="2026-10-03T16:34:18.790" v="2"/>
        <pc:sldMkLst>
          <pc:docMk/>
          <pc:sldMk cId="2006348028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F7EA8-17F6-43E3-9629-5C4EC4230A8E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3E6F6-BA90-43D4-96E1-CE38863953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1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288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333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8D9FA-062E-A075-7167-5DFABF42D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B4F18B-5402-CBC8-0491-BCE785DEE6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AA85D1-6BFB-3356-DCF2-77CD0D13C3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4BA98-FB5E-BDFC-346E-D3C488B4E8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550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EE284-4DAC-A9C6-C52F-11DCC8253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9A2526-30A8-A3F3-B63D-24555ACBD4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49EB29-1F13-A32D-D652-FE7854334A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25DF5-9442-6AC4-1D2E-1EE82BC232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906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B7384-B0E9-D7E1-C6CF-7CE8D3449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910D1A-490A-411B-597C-8DEA0F681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BA31FE-CE21-AE05-7B81-CD40F7AEAC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4E711-436B-63EA-1A1F-01D670D237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191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4B1EA-E978-2DE8-4623-BA666DBE5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C45546-F97D-960D-37CF-5A2F92B1F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2930BA-DDA8-2F31-4036-1E50CD6D9A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64E60-CC64-F2F6-8EB7-495D1F9CD3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592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DF298-1993-9284-C2C3-1408CD529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CF5B9D-9DBD-719E-73D0-7BC79CA383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C4EA2-3BE8-4DAF-F8B0-26FAACD23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DB0BB-D7C8-CA84-A756-FF9D1A7ABD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398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50D22-5F1B-87C2-355B-6C608819D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C602D-8F2A-98D1-8D42-2456F8110A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84A12D-296C-D532-624C-AE0450DCB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E3693-2469-0C4C-487F-9B90C4D01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843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50131-B554-A194-0F8B-D254F9832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2BA7A1-1615-BBBF-0881-DACF42D9E4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E9CED4-D1E4-C4FC-305A-439A326EC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CDFF3-CBFD-AF14-8F86-476EDBCAE3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199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C3ECA-FB4C-DE76-1BD5-3D0913675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E97AD6-1E18-470F-FDB2-4B8E7180BC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BD275-6295-EC51-E81A-60E0DD1EA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93542-CAF9-E68D-34FC-CFBF7C0123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287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E4D62-5A6E-9E54-24FD-445027869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92D190-D3D0-EFBF-67B8-1F4FD7F28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0CD2A2-ECE2-E6CD-AF6C-A7D331CBB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84E817-EFB7-B041-D42B-DAD15457E0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026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311B5-7DAE-7D1A-E2DA-C40A867B9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1D4ADE-3EEF-E784-1C79-9FAE016C0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54A704-F551-BF1A-A8F0-CDBD89568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11B63-100D-19BD-C77C-A20CAC3244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502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C6264-B1B4-8D79-B270-551BEBD49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009F55-D6C4-C245-8D43-ACC14DB57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0AAFFD-C27B-1A40-0A53-C01961831D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4C9DF-B19E-002A-F33D-C0335769C3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035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7216F-E7CF-5040-BAFD-C771021E2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E34813-3917-38E1-4254-2D44973DFB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C44655-C7FD-24E9-2697-B17B2FB37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D3775-DDD4-ABDB-95B1-17E92709A4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2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26EF5-ABC0-CE26-DC27-86435B5C2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4A2D73-0FED-A3B4-C149-F5FF1958F0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FEA928-D9B2-789C-062D-0709AB446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AC2D4-6A3E-E34B-DA73-C6ED95A112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31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E0E7F-4E9A-896A-91A4-D4D52A2B5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1BFC79-2AE2-63D4-079E-1B106F6F78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D7F92C-8E55-E204-9B32-AFED2AA16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AF3AF-F2C5-70FF-8108-B4D3FD643F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488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0149F-9364-6C99-116D-D606F3ECC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28A2A1-23D1-FCF0-FB3A-16DF8594A6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F6C2E6-F859-6BF4-49BE-83F39BE3C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3C83E-6127-9FD4-5D88-35C1988E6E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4784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0E317-1130-86B9-D104-E42E22DF4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38AE9-D2C5-EA6E-F8EA-E16E3999B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0343D7-2EE1-E57C-E0C2-EE6A1BB9A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4C0BA-46F7-EDD2-C582-1EA00D9BA1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2506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ADE63-38CC-1D44-A9D5-C51B5CC35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09B7CB-9039-D387-B1B3-C593320FE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F11B6-80D8-E0BE-EDB1-412D20EA0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0160-B70E-45A8-A1A1-EE8B5277B2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1359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23E3A-BBC5-3402-D20A-9E8CB30C3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9163ED-5B94-3FDC-7B6B-9F8DF08303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E4389F-FE05-7464-25E1-F8FD1F6A5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F0F2B-8CB0-53D5-4433-791694C9D2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451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0EAB2-5B66-62EF-A118-399655A72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52081E-AB9F-8074-813D-0623A54F72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A72E77-0DCD-120C-5C91-22A346F31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7445E-ABC7-DC32-AF70-81C67B0AEA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3E6F6-BA90-43D4-96E1-CE38863953D4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360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54FD8-27CC-EFE2-4ECB-CAFFB0E14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AB7042-C1CB-7559-6B88-8CE24BEDB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D16FB-B375-9CE5-DF3D-09EADB644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C09B7-EEF4-C086-F32A-4795ACF1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2BC6A-D6A7-5A9F-5ECB-65648FFE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311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49CC4-40F9-D992-6A92-DCE6F4D46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C84AB-87B8-8B9F-5781-8913CAC87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54ADD-782E-526A-9412-C37A3C9DF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7A9AD-FDC4-24AB-FCF8-68C28773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439D2-C44F-D1F9-482D-2B2070124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068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CB9F9-0796-59F1-A2E4-6EB42D810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18ECC-8033-8233-4361-D5B595A2D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62B5E-5CA5-B06C-07EB-600E294D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0FA93-994E-BE4A-2146-993A8690C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29A10-C9D5-F4A4-8965-F96D0915B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33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59AF1-B2BF-8C5E-69C9-39DE19BDA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187CD-C911-CB3E-762C-4238374B0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E792FB-4637-19DB-A50A-0A8C56461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9A234-4499-ABEB-D8BE-996674874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017B5A-C837-2844-C88D-12799C498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3026F-A389-F44C-8418-E96F5690F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306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94F66-CFB7-3292-2748-E84B17B38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E17D-9DE1-EDFE-6F62-689475D37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D9C68-B5F2-8C7D-D2AB-3A47BEB20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E7E3A7-491C-B140-723B-A8218F2CB5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8F2036-F00C-3C26-16EF-9070C993F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2C8026-A65E-96A2-17FA-CB49C8A37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2AB1F9-F6F0-7FF2-7850-BD42410B8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385C65-90A8-7A6D-0F59-7B59001D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859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2C62-746A-2804-9D7A-0CB0F09EB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364481-EB44-6592-570C-DE3B9D42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902A00-416D-950E-1EBC-5935813F1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FACDDF-A3B2-2399-6663-D9113AFD9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61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014907-E864-3107-ECE7-6323F6BB0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0A895C-2599-40EA-A51C-516F1A986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1A810-FDA4-5E13-8426-C332FD8D5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62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E2B29-7AF1-3DF8-36F1-04AE4B82E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A151E-5A8C-B441-51BC-8514B0756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E4817-B0F2-D60E-DB40-4A08160C4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7CD81-C994-7C1D-4C28-AAE55442E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34E33-4C4D-C978-C855-1466E5E87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76EE2-6A1F-CBAD-64E9-EA7B3E46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42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A4B08-EEB1-5249-3D83-D22F77486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335C04-4D75-58D9-996A-8AABB42C69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C5CF4-5128-7C84-F535-5A63C3E56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6098F-CD1D-E3AF-BAB4-49DB50FB6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37583-BD8C-465E-E834-2FCC5FFC1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44C0E-D2A8-1DCF-0740-55DF17D84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877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36F3B-20A6-06AA-D7E2-3B0F2E5E2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AB68D4-2F91-2564-1ED3-6B74C2DE0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08FAF8-60C1-A1DC-BBBF-AFF9F58D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ECFFC-ACBA-3A11-BFF9-3C5A9F4FC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BB2B8-071E-901B-116D-0AD1B1B4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565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57A996-3436-B2D3-6FB9-DA2C493710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86F97E-9AB4-807D-AF2D-E773CFBBAC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B8983-B7FE-6A8A-1706-4E50B72C7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9FE6A-4211-49F8-FD86-6F34C68CC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D97DD-499B-5410-B0D5-1680C72BA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031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A63B6-7328-4DA4-6ADF-6990E0DE2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C55BE-25CB-2566-4119-BE2C16B5F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44D2B-31D5-44B7-1537-93D9DC1974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D9D462-4860-4BDB-865D-091C2DFFFB05}" type="datetimeFigureOut">
              <a:rPr lang="en-GB" smtClean="0"/>
              <a:t>03/10/2026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1EA1F-5DB2-FBB7-B77B-3DDB03784B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4FF64-E000-F723-FF34-2F1986BD4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31B3AB-D96D-4292-9EC7-92FB74F68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36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org&amp;utm_campaign=index&amp;utm_content=origi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85627F-F987-DE8F-30E2-790F2D803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983277-A9F2-2A39-0149-E055935DBB79}"/>
              </a:ext>
            </a:extLst>
          </p:cNvPr>
          <p:cNvSpPr txBox="1"/>
          <p:nvPr/>
        </p:nvSpPr>
        <p:spPr>
          <a:xfrm>
            <a:off x="379534" y="605135"/>
            <a:ext cx="112282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‘He has shown you, O mortal, what is good. And what does the Lord require of you? To act justly and to love mercy and to walk humbly with your God.’</a:t>
            </a:r>
          </a:p>
          <a:p>
            <a:endParaRPr lang="en-GB" sz="3600" dirty="0"/>
          </a:p>
          <a:p>
            <a:pPr algn="r"/>
            <a:r>
              <a:rPr lang="en-GB" sz="3600" b="1" dirty="0"/>
              <a:t>Micah 6:8</a:t>
            </a:r>
          </a:p>
        </p:txBody>
      </p:sp>
    </p:spTree>
    <p:extLst>
      <p:ext uri="{BB962C8B-B14F-4D97-AF65-F5344CB8AC3E}">
        <p14:creationId xmlns:p14="http://schemas.microsoft.com/office/powerpoint/2010/main" val="108166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91461-6350-BDF0-97D5-DFBE121C2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858BAC-13D2-8DF0-E7BD-6137358FB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039BA0-715B-99E0-3C54-831BB9714F24}"/>
              </a:ext>
            </a:extLst>
          </p:cNvPr>
          <p:cNvSpPr txBox="1"/>
          <p:nvPr/>
        </p:nvSpPr>
        <p:spPr>
          <a:xfrm>
            <a:off x="3438460" y="605135"/>
            <a:ext cx="83217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/>
              <a:t>‘There is hardly any one passage in the Bible more generally misunderstood.’</a:t>
            </a:r>
          </a:p>
          <a:p>
            <a:endParaRPr lang="en-GB" sz="3600" dirty="0">
              <a:latin typeface="Comic Sans MS" panose="030F0702030302020204" pitchFamily="66" charset="0"/>
            </a:endParaRPr>
          </a:p>
          <a:p>
            <a:r>
              <a:rPr lang="en-GB" sz="3600" b="1" dirty="0"/>
              <a:t>John Newton</a:t>
            </a:r>
          </a:p>
        </p:txBody>
      </p:sp>
      <p:pic>
        <p:nvPicPr>
          <p:cNvPr id="2" name="Picture 1" descr="John Newton - Wikipedia">
            <a:extLst>
              <a:ext uri="{FF2B5EF4-FFF2-40B4-BE49-F238E27FC236}">
                <a16:creationId xmlns:a16="http://schemas.microsoft.com/office/drawing/2014/main" id="{591EFE8A-BB4A-8CEB-5DFF-F7CBF9372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9" y="605134"/>
            <a:ext cx="2578101" cy="3275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8863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3E37F-FC13-2C05-13BC-A8CEDEDB6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F5C3E9-BA1B-8E34-2802-39C87E7B1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E844AB-4A1D-53C5-C470-997842C0EA35}"/>
              </a:ext>
            </a:extLst>
          </p:cNvPr>
          <p:cNvSpPr txBox="1"/>
          <p:nvPr/>
        </p:nvSpPr>
        <p:spPr>
          <a:xfrm>
            <a:off x="876299" y="1176635"/>
            <a:ext cx="104394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/>
              <a:t>‘Is not the root of salvation, but the fruit of it’</a:t>
            </a:r>
          </a:p>
        </p:txBody>
      </p:sp>
    </p:spTree>
    <p:extLst>
      <p:ext uri="{BB962C8B-B14F-4D97-AF65-F5344CB8AC3E}">
        <p14:creationId xmlns:p14="http://schemas.microsoft.com/office/powerpoint/2010/main" val="1271652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75ED2-6A5B-31D3-25DA-6F52C116A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932CA-A6F4-9E22-AA2F-90165BBC4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74F3258-7D7F-17FD-22F3-A2FBF5CD01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1" y="336612"/>
            <a:ext cx="11772411" cy="5516562"/>
          </a:xfrm>
        </p:spPr>
        <p:txBody>
          <a:bodyPr>
            <a:normAutofit/>
          </a:bodyPr>
          <a:lstStyle/>
          <a:p>
            <a:pPr algn="l"/>
            <a:r>
              <a:rPr lang="en-GB" sz="2800" b="1" u="sng" dirty="0"/>
              <a:t>God's Desire for All to be Saved - 1 Timothy 2:4 </a:t>
            </a:r>
          </a:p>
          <a:p>
            <a:pPr algn="l"/>
            <a:r>
              <a:rPr lang="en-GB" sz="2800" dirty="0"/>
              <a:t>‘Who wants all people to be saved and to come to a knowledge of the truth.’</a:t>
            </a:r>
          </a:p>
          <a:p>
            <a:pPr algn="l"/>
            <a:endParaRPr lang="en-GB" sz="500" b="1" dirty="0"/>
          </a:p>
          <a:p>
            <a:pPr algn="l"/>
            <a:r>
              <a:rPr lang="en-GB" sz="2800" b="1" u="sng" dirty="0"/>
              <a:t>Patience and Repentance - 2 Peter 3:9b</a:t>
            </a:r>
          </a:p>
          <a:p>
            <a:pPr algn="l"/>
            <a:r>
              <a:rPr lang="en-GB" sz="2800" dirty="0"/>
              <a:t>‘…not wanting anyone to perish, but everyone to come to repentance.’           </a:t>
            </a:r>
          </a:p>
          <a:p>
            <a:pPr algn="l"/>
            <a:endParaRPr lang="en-GB" sz="500" b="1" dirty="0"/>
          </a:p>
          <a:p>
            <a:pPr algn="l"/>
            <a:r>
              <a:rPr lang="en-GB" sz="2800" b="1" u="sng" dirty="0"/>
              <a:t>Jesus as the Only Way - John 14:6 </a:t>
            </a:r>
          </a:p>
          <a:p>
            <a:pPr algn="l"/>
            <a:r>
              <a:rPr lang="en-GB" sz="2800" dirty="0"/>
              <a:t>‘Jesus answered, “I am the way and the truth and the life. No one comes to the Father except through me.”’</a:t>
            </a:r>
          </a:p>
        </p:txBody>
      </p:sp>
    </p:spTree>
    <p:extLst>
      <p:ext uri="{BB962C8B-B14F-4D97-AF65-F5344CB8AC3E}">
        <p14:creationId xmlns:p14="http://schemas.microsoft.com/office/powerpoint/2010/main" val="576034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E0774E-5687-1A76-A80D-056B73654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85522" cy="6858000"/>
          </a:xfrm>
          <a:prstGeom prst="rect">
            <a:avLst/>
          </a:prstGeom>
        </p:spPr>
      </p:pic>
      <p:pic>
        <p:nvPicPr>
          <p:cNvPr id="6" name="Picture 5" descr="Book of Micah | Guide with Key Information and Resources">
            <a:extLst>
              <a:ext uri="{FF2B5EF4-FFF2-40B4-BE49-F238E27FC236}">
                <a16:creationId xmlns:a16="http://schemas.microsoft.com/office/drawing/2014/main" id="{C35F5AFE-1205-C334-0EE8-38A485A46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57" y="272788"/>
            <a:ext cx="10662885" cy="6312423"/>
          </a:xfrm>
          <a:prstGeom prst="roundRect">
            <a:avLst>
              <a:gd name="adj" fmla="val 2326"/>
            </a:avLst>
          </a:prstGeom>
        </p:spPr>
      </p:pic>
    </p:spTree>
    <p:extLst>
      <p:ext uri="{BB962C8B-B14F-4D97-AF65-F5344CB8AC3E}">
        <p14:creationId xmlns:p14="http://schemas.microsoft.com/office/powerpoint/2010/main" val="1800620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D059-A84E-69DD-43C6-2851A9356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2606C9-0E4A-EB81-CF59-E2674E3AE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5130BEB-2764-17CB-06B8-31E43139AE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070796"/>
          </a:xfrm>
        </p:spPr>
        <p:txBody>
          <a:bodyPr>
            <a:normAutofit/>
          </a:bodyPr>
          <a:lstStyle/>
          <a:p>
            <a:pPr algn="l"/>
            <a:r>
              <a:rPr lang="en-GB" sz="2800" dirty="0"/>
              <a:t>Listen to what the Lord says:</a:t>
            </a:r>
          </a:p>
          <a:p>
            <a:pPr algn="l"/>
            <a:r>
              <a:rPr lang="en-GB" sz="2800" dirty="0"/>
              <a:t>	Stand up, plead my case before the </a:t>
            </a:r>
            <a:r>
              <a:rPr lang="en-GB" sz="2800" b="1" u="sng" dirty="0">
                <a:solidFill>
                  <a:srgbClr val="FF0000"/>
                </a:solidFill>
              </a:rPr>
              <a:t>mountains</a:t>
            </a:r>
            <a:r>
              <a:rPr lang="en-GB" sz="2800" dirty="0"/>
              <a:t>;</a:t>
            </a:r>
          </a:p>
          <a:p>
            <a:pPr algn="l"/>
            <a:r>
              <a:rPr lang="en-GB" sz="2800" dirty="0"/>
              <a:t>		let the </a:t>
            </a:r>
            <a:r>
              <a:rPr lang="en-GB" sz="2800" b="1" u="sng" dirty="0">
                <a:solidFill>
                  <a:srgbClr val="FF0000"/>
                </a:solidFill>
              </a:rPr>
              <a:t>hills</a:t>
            </a:r>
            <a:r>
              <a:rPr lang="en-GB" sz="2800" dirty="0"/>
              <a:t> hear what you have to say.</a:t>
            </a:r>
          </a:p>
          <a:p>
            <a:pPr algn="l"/>
            <a:r>
              <a:rPr lang="en-GB" sz="2800" dirty="0"/>
              <a:t>	Hear, you </a:t>
            </a:r>
            <a:r>
              <a:rPr lang="en-GB" sz="2800" b="1" u="sng" dirty="0">
                <a:solidFill>
                  <a:srgbClr val="FF0000"/>
                </a:solidFill>
              </a:rPr>
              <a:t>mountains</a:t>
            </a:r>
            <a:r>
              <a:rPr lang="en-GB" sz="2800" dirty="0"/>
              <a:t>, the Lord’s accusation;</a:t>
            </a:r>
          </a:p>
          <a:p>
            <a:pPr algn="l"/>
            <a:r>
              <a:rPr lang="en-GB" sz="2800" dirty="0"/>
              <a:t>		listen, you everlasting </a:t>
            </a:r>
            <a:r>
              <a:rPr lang="en-GB" sz="2800" b="1" u="sng" dirty="0">
                <a:solidFill>
                  <a:srgbClr val="FF0000"/>
                </a:solidFill>
              </a:rPr>
              <a:t>foundations</a:t>
            </a:r>
            <a:r>
              <a:rPr lang="en-GB" sz="2800" dirty="0"/>
              <a:t> of the earth.</a:t>
            </a:r>
          </a:p>
          <a:p>
            <a:pPr algn="l"/>
            <a:r>
              <a:rPr lang="en-GB" sz="2800" dirty="0"/>
              <a:t>	For the Lord has a case against his people;</a:t>
            </a:r>
          </a:p>
          <a:p>
            <a:pPr algn="l"/>
            <a:r>
              <a:rPr lang="en-GB" sz="2800" dirty="0"/>
              <a:t>		he is lodging a charge against Israel.</a:t>
            </a:r>
          </a:p>
          <a:p>
            <a:pPr algn="r"/>
            <a:r>
              <a:rPr lang="en-GB" sz="2800" b="1" dirty="0"/>
              <a:t>Micah 6:1-2</a:t>
            </a:r>
          </a:p>
        </p:txBody>
      </p:sp>
    </p:spTree>
    <p:extLst>
      <p:ext uri="{BB962C8B-B14F-4D97-AF65-F5344CB8AC3E}">
        <p14:creationId xmlns:p14="http://schemas.microsoft.com/office/powerpoint/2010/main" val="985412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B03A3-E033-7E82-F9BE-3A9F42EB9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33D12D-9F4C-3584-B278-DFA6AD6C4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D85C03C-EFA1-ACBE-93CD-44F974C1D2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1537908"/>
          </a:xfrm>
        </p:spPr>
        <p:txBody>
          <a:bodyPr>
            <a:normAutofit/>
          </a:bodyPr>
          <a:lstStyle/>
          <a:p>
            <a:pPr algn="l"/>
            <a:r>
              <a:rPr lang="en-GB" sz="2800" dirty="0"/>
              <a:t>My people, what have I done to you?</a:t>
            </a:r>
          </a:p>
          <a:p>
            <a:pPr algn="l"/>
            <a:r>
              <a:rPr lang="en-GB" sz="2800" dirty="0"/>
              <a:t>	How have I burdened you? Answer me.</a:t>
            </a:r>
          </a:p>
          <a:p>
            <a:pPr algn="r"/>
            <a:r>
              <a:rPr lang="en-GB" sz="2800" b="1" dirty="0"/>
              <a:t>Micah 6:3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91BFDA4-1FF7-91CD-1F87-66D5A1E8B3F9}"/>
              </a:ext>
            </a:extLst>
          </p:cNvPr>
          <p:cNvSpPr txBox="1">
            <a:spLocks/>
          </p:cNvSpPr>
          <p:nvPr/>
        </p:nvSpPr>
        <p:spPr>
          <a:xfrm>
            <a:off x="3379479" y="3131391"/>
            <a:ext cx="5418872" cy="595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 dirty="0">
                <a:solidFill>
                  <a:srgbClr val="FF0000"/>
                </a:solidFill>
              </a:rPr>
              <a:t>How have I let you down?</a:t>
            </a:r>
          </a:p>
        </p:txBody>
      </p:sp>
    </p:spTree>
    <p:extLst>
      <p:ext uri="{BB962C8B-B14F-4D97-AF65-F5344CB8AC3E}">
        <p14:creationId xmlns:p14="http://schemas.microsoft.com/office/powerpoint/2010/main" val="3952101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00244-98AE-A2D7-939C-EC2E5383B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FA0CB5-F889-A308-6353-F0AE72D7A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8852200-5036-CA3D-89D1-BCB595538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3823908"/>
          </a:xfrm>
        </p:spPr>
        <p:txBody>
          <a:bodyPr>
            <a:noAutofit/>
          </a:bodyPr>
          <a:lstStyle/>
          <a:p>
            <a:pPr algn="l"/>
            <a:r>
              <a:rPr lang="en-GB" sz="2800" dirty="0">
                <a:latin typeface="Aptos (Body)"/>
              </a:rPr>
              <a:t>I </a:t>
            </a:r>
            <a:r>
              <a:rPr lang="en-GB" sz="2800" b="1" u="sng" dirty="0">
                <a:solidFill>
                  <a:srgbClr val="FF0000"/>
                </a:solidFill>
                <a:latin typeface="Aptos (Body)"/>
              </a:rPr>
              <a:t>brought you up out of Egypt</a:t>
            </a:r>
            <a:r>
              <a:rPr lang="en-GB" sz="2800" dirty="0">
                <a:latin typeface="Aptos (Body)"/>
              </a:rPr>
              <a:t> and </a:t>
            </a:r>
            <a:r>
              <a:rPr lang="en-GB" sz="2800" b="1" u="sng" dirty="0">
                <a:solidFill>
                  <a:srgbClr val="FF0000"/>
                </a:solidFill>
                <a:latin typeface="Aptos (Body)"/>
              </a:rPr>
              <a:t>redeemed you from the land of slavery</a:t>
            </a:r>
            <a:r>
              <a:rPr lang="en-GB" sz="2800" dirty="0">
                <a:latin typeface="Aptos (Body)"/>
              </a:rPr>
              <a:t>.</a:t>
            </a:r>
          </a:p>
          <a:p>
            <a:pPr algn="l"/>
            <a:endParaRPr lang="en-GB" sz="500" dirty="0">
              <a:latin typeface="Aptos (Body)"/>
            </a:endParaRPr>
          </a:p>
          <a:p>
            <a:pPr algn="l"/>
            <a:r>
              <a:rPr lang="en-GB" sz="2800" dirty="0">
                <a:latin typeface="Aptos (Body)"/>
              </a:rPr>
              <a:t>I sent Moses to lead you, also Aaron and Miriam.</a:t>
            </a:r>
          </a:p>
          <a:p>
            <a:pPr algn="l"/>
            <a:endParaRPr lang="en-GB" sz="500" dirty="0">
              <a:latin typeface="Aptos (Body)"/>
            </a:endParaRPr>
          </a:p>
          <a:p>
            <a:pPr algn="l"/>
            <a:r>
              <a:rPr lang="en-GB" sz="2800" dirty="0">
                <a:latin typeface="Aptos (Body)"/>
              </a:rPr>
              <a:t>My people, </a:t>
            </a:r>
            <a:r>
              <a:rPr lang="en-GB" sz="2800" b="1" u="sng" dirty="0">
                <a:solidFill>
                  <a:srgbClr val="FF0000"/>
                </a:solidFill>
                <a:latin typeface="Aptos (Body)"/>
              </a:rPr>
              <a:t>remember what Balak king of Moab plotted and what Balaam son of Beor answered</a:t>
            </a:r>
            <a:r>
              <a:rPr lang="en-GB" sz="2800" dirty="0">
                <a:latin typeface="Aptos (Body)"/>
              </a:rPr>
              <a:t>.</a:t>
            </a:r>
          </a:p>
          <a:p>
            <a:pPr algn="l"/>
            <a:endParaRPr lang="en-GB" sz="500" dirty="0">
              <a:latin typeface="Aptos (Body)"/>
            </a:endParaRPr>
          </a:p>
          <a:p>
            <a:pPr algn="l"/>
            <a:r>
              <a:rPr lang="en-GB" sz="2800" dirty="0">
                <a:latin typeface="Aptos (Body)"/>
              </a:rPr>
              <a:t>Remember your journey from Shittim to Gilgal, that </a:t>
            </a:r>
            <a:r>
              <a:rPr lang="en-GB" sz="2800" b="1" u="sng" dirty="0">
                <a:solidFill>
                  <a:srgbClr val="FF0000"/>
                </a:solidFill>
                <a:latin typeface="Aptos (Body)"/>
              </a:rPr>
              <a:t>you may know the righteous acts of the Lord</a:t>
            </a:r>
            <a:r>
              <a:rPr lang="en-GB" sz="2800" dirty="0">
                <a:latin typeface="Aptos (Body)"/>
              </a:rPr>
              <a:t>.</a:t>
            </a:r>
          </a:p>
          <a:p>
            <a:pPr algn="r"/>
            <a:r>
              <a:rPr lang="en-GB" sz="2800" b="1" dirty="0">
                <a:latin typeface="Aptos (Body)"/>
              </a:rPr>
              <a:t>Micah 6:4-5</a:t>
            </a:r>
          </a:p>
        </p:txBody>
      </p:sp>
    </p:spTree>
    <p:extLst>
      <p:ext uri="{BB962C8B-B14F-4D97-AF65-F5344CB8AC3E}">
        <p14:creationId xmlns:p14="http://schemas.microsoft.com/office/powerpoint/2010/main" val="4103945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7C4CE-D523-AA5B-B0E8-EC483D0AC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70AB13-8F3E-EDA7-644D-B2070033F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90D2DA7-E41D-5777-DBF1-90AABD94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628580"/>
          </a:xfrm>
        </p:spPr>
        <p:txBody>
          <a:bodyPr>
            <a:noAutofit/>
          </a:bodyPr>
          <a:lstStyle/>
          <a:p>
            <a:pPr algn="l"/>
            <a:r>
              <a:rPr lang="en-GB" sz="2800" b="1" u="sng" dirty="0">
                <a:solidFill>
                  <a:srgbClr val="FF0000"/>
                </a:solidFill>
                <a:latin typeface="Aptos (Body)"/>
              </a:rPr>
              <a:t>Q1:</a:t>
            </a:r>
            <a:r>
              <a:rPr lang="en-GB" sz="2800" b="1" dirty="0">
                <a:latin typeface="Aptos (Body)"/>
              </a:rPr>
              <a:t> </a:t>
            </a:r>
            <a:r>
              <a:rPr lang="en-GB" sz="2800" dirty="0">
                <a:latin typeface="Aptos (Body)"/>
              </a:rPr>
              <a:t>‘With what shall I come before the Lord and bow down before the exalted God?’</a:t>
            </a:r>
          </a:p>
          <a:p>
            <a:pPr algn="l"/>
            <a:endParaRPr lang="en-GB" sz="500" dirty="0">
              <a:latin typeface="Aptos (Body)"/>
            </a:endParaRPr>
          </a:p>
          <a:p>
            <a:pPr algn="l"/>
            <a:r>
              <a:rPr lang="en-GB" sz="2800" b="1" u="sng" dirty="0">
                <a:solidFill>
                  <a:srgbClr val="FF0000"/>
                </a:solidFill>
                <a:latin typeface="Aptos (Body)"/>
              </a:rPr>
              <a:t>Q2:</a:t>
            </a:r>
            <a:r>
              <a:rPr lang="en-GB" sz="2800" b="1" dirty="0">
                <a:latin typeface="Aptos (Body)"/>
              </a:rPr>
              <a:t> </a:t>
            </a:r>
            <a:r>
              <a:rPr lang="en-GB" sz="2800" dirty="0">
                <a:latin typeface="Aptos (Body)"/>
              </a:rPr>
              <a:t>‘Shall I come before him with burnt offerings, with calves a year old?’</a:t>
            </a:r>
          </a:p>
          <a:p>
            <a:pPr algn="l"/>
            <a:endParaRPr lang="en-GB" sz="500" dirty="0">
              <a:latin typeface="Aptos (Body)"/>
            </a:endParaRPr>
          </a:p>
          <a:p>
            <a:pPr algn="l"/>
            <a:r>
              <a:rPr lang="en-GB" sz="2800" b="1" u="sng" dirty="0">
                <a:solidFill>
                  <a:srgbClr val="FF0000"/>
                </a:solidFill>
                <a:latin typeface="Aptos (Body)"/>
              </a:rPr>
              <a:t>Q3:</a:t>
            </a:r>
            <a:r>
              <a:rPr lang="en-GB" sz="2800" b="1" dirty="0">
                <a:latin typeface="Aptos (Body)"/>
              </a:rPr>
              <a:t> </a:t>
            </a:r>
            <a:r>
              <a:rPr lang="en-GB" sz="2800" dirty="0">
                <a:latin typeface="Aptos (Body)"/>
              </a:rPr>
              <a:t>‘Will the Lord be pleased with thousands of rams, with ten thousand rivers of olive oil?’</a:t>
            </a:r>
          </a:p>
          <a:p>
            <a:pPr algn="l"/>
            <a:endParaRPr lang="en-GB" sz="500" dirty="0">
              <a:latin typeface="Aptos (Body)"/>
            </a:endParaRPr>
          </a:p>
          <a:p>
            <a:pPr algn="l"/>
            <a:r>
              <a:rPr lang="en-GB" sz="2800" b="1" u="sng" dirty="0">
                <a:solidFill>
                  <a:srgbClr val="FF0000"/>
                </a:solidFill>
                <a:latin typeface="Aptos (Body)"/>
              </a:rPr>
              <a:t>Q4:</a:t>
            </a:r>
            <a:r>
              <a:rPr lang="en-GB" sz="2800" b="1" dirty="0">
                <a:latin typeface="Aptos (Body)"/>
              </a:rPr>
              <a:t> </a:t>
            </a:r>
            <a:r>
              <a:rPr lang="en-GB" sz="2800" dirty="0">
                <a:latin typeface="Aptos (Body)"/>
              </a:rPr>
              <a:t>‘Shall I offer my firstborn for my transgression, the fruit of my body for the sin of my soul?’</a:t>
            </a:r>
          </a:p>
          <a:p>
            <a:pPr algn="r"/>
            <a:r>
              <a:rPr lang="en-GB" sz="2800" b="1" dirty="0">
                <a:latin typeface="Aptos (Body)"/>
              </a:rPr>
              <a:t>Micah 6:6-7</a:t>
            </a:r>
          </a:p>
        </p:txBody>
      </p:sp>
    </p:spTree>
    <p:extLst>
      <p:ext uri="{BB962C8B-B14F-4D97-AF65-F5344CB8AC3E}">
        <p14:creationId xmlns:p14="http://schemas.microsoft.com/office/powerpoint/2010/main" val="304994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2A4AA-D71E-84FF-DE22-7876561A2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46F633-9F42-5622-60AF-893B537A5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B474173-4B89-938C-B936-5234D0C327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070796"/>
          </a:xfrm>
        </p:spPr>
        <p:txBody>
          <a:bodyPr>
            <a:noAutofit/>
          </a:bodyPr>
          <a:lstStyle/>
          <a:p>
            <a:r>
              <a:rPr lang="en-GB" sz="3600" b="1" u="sng" dirty="0">
                <a:solidFill>
                  <a:srgbClr val="FF0000"/>
                </a:solidFill>
              </a:rPr>
              <a:t>He has shown you</a:t>
            </a:r>
            <a:r>
              <a:rPr lang="en-GB" sz="3600" b="1" dirty="0"/>
              <a:t>, O mortal, what is good.</a:t>
            </a:r>
          </a:p>
          <a:p>
            <a:r>
              <a:rPr lang="en-GB" sz="3600" b="1" dirty="0"/>
              <a:t>    And what does the Lord require of you?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20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Speaking to the already revealed revelation of God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God’s Word reveals God’s Will to us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Any disobedience on our parts has nothing to do with revelation of God but our own willingness</a:t>
            </a:r>
          </a:p>
        </p:txBody>
      </p:sp>
    </p:spTree>
    <p:extLst>
      <p:ext uri="{BB962C8B-B14F-4D97-AF65-F5344CB8AC3E}">
        <p14:creationId xmlns:p14="http://schemas.microsoft.com/office/powerpoint/2010/main" val="1397115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C2EC4-9233-95EB-9D95-525FB020B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438B1A-CE23-3B42-7214-B880EB933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7EF20C7-F1EA-C4B1-2266-74D2FDF7FE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070796"/>
          </a:xfrm>
        </p:spPr>
        <p:txBody>
          <a:bodyPr>
            <a:noAutofit/>
          </a:bodyPr>
          <a:lstStyle/>
          <a:p>
            <a:r>
              <a:rPr lang="en-GB" sz="3600" b="1" dirty="0"/>
              <a:t>He has shown you, </a:t>
            </a:r>
            <a:r>
              <a:rPr lang="en-GB" sz="3600" b="1" u="sng" dirty="0">
                <a:solidFill>
                  <a:srgbClr val="FF0000"/>
                </a:solidFill>
              </a:rPr>
              <a:t>O mortal</a:t>
            </a:r>
            <a:r>
              <a:rPr lang="en-GB" sz="3600" b="1" dirty="0"/>
              <a:t>, what is good.</a:t>
            </a:r>
          </a:p>
          <a:p>
            <a:r>
              <a:rPr lang="en-GB" sz="3600" b="1" dirty="0"/>
              <a:t>    And what does the Lord require of you?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20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Simply means a human being - someone living but subject to death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Micah’s words are addressed to all of us</a:t>
            </a:r>
          </a:p>
        </p:txBody>
      </p:sp>
    </p:spTree>
    <p:extLst>
      <p:ext uri="{BB962C8B-B14F-4D97-AF65-F5344CB8AC3E}">
        <p14:creationId xmlns:p14="http://schemas.microsoft.com/office/powerpoint/2010/main" val="3176753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F737A-6D58-1F45-9039-C81DC04EA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E172D2-6D99-B094-96FF-60344C3AB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B873A2E-0AE0-3E9C-F53B-254455220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070796"/>
          </a:xfrm>
        </p:spPr>
        <p:txBody>
          <a:bodyPr>
            <a:noAutofit/>
          </a:bodyPr>
          <a:lstStyle/>
          <a:p>
            <a:r>
              <a:rPr lang="en-GB" sz="3600" b="1" dirty="0"/>
              <a:t>He has shown you, O mortal, </a:t>
            </a:r>
            <a:r>
              <a:rPr lang="en-GB" sz="3600" b="1" u="sng" dirty="0">
                <a:solidFill>
                  <a:srgbClr val="FF0000"/>
                </a:solidFill>
              </a:rPr>
              <a:t>what is good</a:t>
            </a:r>
            <a:r>
              <a:rPr lang="en-GB" sz="3600" b="1" dirty="0"/>
              <a:t>.</a:t>
            </a:r>
          </a:p>
          <a:p>
            <a:r>
              <a:rPr lang="en-GB" sz="3600" b="1" dirty="0"/>
              <a:t>    And what does the Lord require of you?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20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God’s commands have a rich and full meaning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God’s commands come out of his love for us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28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2800" dirty="0">
              <a:latin typeface="Aptos (Body)"/>
            </a:endParaRPr>
          </a:p>
        </p:txBody>
      </p:sp>
    </p:spTree>
    <p:extLst>
      <p:ext uri="{BB962C8B-B14F-4D97-AF65-F5344CB8AC3E}">
        <p14:creationId xmlns:p14="http://schemas.microsoft.com/office/powerpoint/2010/main" val="1177482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D688A-7D59-3294-B2BC-C77210CD3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4EEC46-BF3D-6B22-F825-5A074F722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3AA79D3-66F5-80A6-A9BC-2FC7631798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070796"/>
          </a:xfrm>
        </p:spPr>
        <p:txBody>
          <a:bodyPr>
            <a:noAutofit/>
          </a:bodyPr>
          <a:lstStyle/>
          <a:p>
            <a:r>
              <a:rPr lang="en-GB" sz="3600" b="1" dirty="0"/>
              <a:t>He has shown you, O mortal, </a:t>
            </a:r>
            <a:r>
              <a:rPr lang="en-GB" sz="3600" b="1" u="sng" dirty="0">
                <a:solidFill>
                  <a:srgbClr val="FF0000"/>
                </a:solidFill>
              </a:rPr>
              <a:t>what is good</a:t>
            </a:r>
            <a:r>
              <a:rPr lang="en-GB" sz="3600" b="1" dirty="0"/>
              <a:t>.</a:t>
            </a:r>
          </a:p>
          <a:p>
            <a:r>
              <a:rPr lang="en-GB" sz="3600" b="1" dirty="0"/>
              <a:t>    And what does the Lord require of you?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2000" dirty="0">
              <a:latin typeface="Aptos (Body)"/>
            </a:endParaRPr>
          </a:p>
          <a:p>
            <a:pPr algn="l"/>
            <a:r>
              <a:rPr lang="en-GB" sz="2800" dirty="0">
                <a:latin typeface="Aptos (Body)"/>
              </a:rPr>
              <a:t>‘If you keep my commands, you will remain in my love, just as I have kept my Father’s commands and remain in his love. I have told you this so that my joy may be in you and that your joy may be complete.’ </a:t>
            </a:r>
          </a:p>
          <a:p>
            <a:pPr algn="r"/>
            <a:r>
              <a:rPr lang="en-GB" sz="2800" b="1" dirty="0">
                <a:latin typeface="Aptos (Body)"/>
              </a:rPr>
              <a:t>John 15:10–11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28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2800" dirty="0">
              <a:latin typeface="Aptos (Body)"/>
            </a:endParaRPr>
          </a:p>
        </p:txBody>
      </p:sp>
    </p:spTree>
    <p:extLst>
      <p:ext uri="{BB962C8B-B14F-4D97-AF65-F5344CB8AC3E}">
        <p14:creationId xmlns:p14="http://schemas.microsoft.com/office/powerpoint/2010/main" val="496935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DCE91-3CD7-A5B5-1864-921BEEB00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DE7A78-EA86-A066-88B7-99F9A13F7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998DE9D-73EF-FD01-C9BA-CD2B6416A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070796"/>
          </a:xfrm>
        </p:spPr>
        <p:txBody>
          <a:bodyPr>
            <a:noAutofit/>
          </a:bodyPr>
          <a:lstStyle/>
          <a:p>
            <a:r>
              <a:rPr lang="en-GB" sz="3600" b="1" dirty="0"/>
              <a:t>He has shown you, O mortal, what is good.</a:t>
            </a:r>
          </a:p>
          <a:p>
            <a:r>
              <a:rPr lang="en-GB" sz="3600" b="1" dirty="0"/>
              <a:t>    And </a:t>
            </a:r>
            <a:r>
              <a:rPr lang="en-GB" sz="3600" b="1" u="sng" dirty="0">
                <a:solidFill>
                  <a:srgbClr val="FF0000"/>
                </a:solidFill>
              </a:rPr>
              <a:t>what does the Lord require of you</a:t>
            </a:r>
            <a:r>
              <a:rPr lang="en-GB" sz="3600" b="1" dirty="0"/>
              <a:t>?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20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God does not have unspoken expectations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We have an incredible ability to bring joy to the heart of God through our obedience </a:t>
            </a:r>
          </a:p>
        </p:txBody>
      </p:sp>
    </p:spTree>
    <p:extLst>
      <p:ext uri="{BB962C8B-B14F-4D97-AF65-F5344CB8AC3E}">
        <p14:creationId xmlns:p14="http://schemas.microsoft.com/office/powerpoint/2010/main" val="3160872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5BCE0-1383-8E9F-F4C6-2299A9DDC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6E98DD-FE40-82E3-6AAF-8FF9E33BD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D97910E-8A86-039C-1CE3-C78B4D9BC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070796"/>
          </a:xfrm>
        </p:spPr>
        <p:txBody>
          <a:bodyPr>
            <a:noAutofit/>
          </a:bodyPr>
          <a:lstStyle/>
          <a:p>
            <a:r>
              <a:rPr lang="en-GB" sz="3600" b="1" u="sng" dirty="0">
                <a:solidFill>
                  <a:srgbClr val="FF0000"/>
                </a:solidFill>
              </a:rPr>
              <a:t>To act justly and to love mercy</a:t>
            </a:r>
          </a:p>
          <a:p>
            <a:r>
              <a:rPr lang="en-GB" sz="3600" b="1" u="sng" dirty="0">
                <a:solidFill>
                  <a:srgbClr val="FF0000"/>
                </a:solidFill>
              </a:rPr>
              <a:t>and to walk humbly with your God</a:t>
            </a:r>
          </a:p>
          <a:p>
            <a:endParaRPr lang="en-GB" sz="20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The existence of these aspects in our lives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Do they mark our lives as believers?</a:t>
            </a:r>
          </a:p>
        </p:txBody>
      </p:sp>
    </p:spTree>
    <p:extLst>
      <p:ext uri="{BB962C8B-B14F-4D97-AF65-F5344CB8AC3E}">
        <p14:creationId xmlns:p14="http://schemas.microsoft.com/office/powerpoint/2010/main" val="1010745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1C547-756B-5CB1-83BA-00EA0EBDB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FC0ED4-B9E0-5DCF-AF4F-0ECF91189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13EF88A-D767-37E5-E46E-4756BA4619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070796"/>
          </a:xfrm>
        </p:spPr>
        <p:txBody>
          <a:bodyPr>
            <a:noAutofit/>
          </a:bodyPr>
          <a:lstStyle/>
          <a:p>
            <a:r>
              <a:rPr lang="en-GB" sz="3600" b="1" u="sng" dirty="0">
                <a:solidFill>
                  <a:srgbClr val="FF0000"/>
                </a:solidFill>
              </a:rPr>
              <a:t>To act justly</a:t>
            </a:r>
            <a:r>
              <a:rPr lang="en-GB" sz="3600" b="1" dirty="0"/>
              <a:t> and to love mercy</a:t>
            </a:r>
          </a:p>
          <a:p>
            <a:r>
              <a:rPr lang="en-GB" sz="3600" b="1" dirty="0"/>
              <a:t>and to walk humbly with your God</a:t>
            </a:r>
          </a:p>
          <a:p>
            <a:endParaRPr lang="en-GB" sz="20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b="1" dirty="0">
                <a:latin typeface="Aptos (Body)"/>
              </a:rPr>
              <a:t>Mishpat</a:t>
            </a:r>
            <a:r>
              <a:rPr lang="en-GB" sz="2800" dirty="0">
                <a:latin typeface="Aptos (Body)"/>
              </a:rPr>
              <a:t> - What is right, determining what is right and wrong, giving people what is theirs, and carrying out right judgement</a:t>
            </a:r>
          </a:p>
        </p:txBody>
      </p:sp>
    </p:spTree>
    <p:extLst>
      <p:ext uri="{BB962C8B-B14F-4D97-AF65-F5344CB8AC3E}">
        <p14:creationId xmlns:p14="http://schemas.microsoft.com/office/powerpoint/2010/main" val="3346298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62017-5C22-0405-3429-3C663DD26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E0B547-D289-64A4-D76F-F3F152812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761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04BFD44-E702-6851-1AA3-082B2DFC34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308540"/>
          </a:xfrm>
        </p:spPr>
        <p:txBody>
          <a:bodyPr>
            <a:noAutofit/>
          </a:bodyPr>
          <a:lstStyle/>
          <a:p>
            <a:r>
              <a:rPr lang="en-GB" sz="3600" b="1" u="sng" dirty="0">
                <a:solidFill>
                  <a:srgbClr val="FF0000"/>
                </a:solidFill>
              </a:rPr>
              <a:t>To act justly</a:t>
            </a:r>
            <a:r>
              <a:rPr lang="en-GB" sz="3600" b="1" dirty="0"/>
              <a:t> and to love mercy</a:t>
            </a:r>
          </a:p>
          <a:p>
            <a:r>
              <a:rPr lang="en-GB" sz="3600" b="1" dirty="0"/>
              <a:t>and to walk humbly with your God</a:t>
            </a:r>
          </a:p>
          <a:p>
            <a:endParaRPr lang="en-GB" sz="2000" dirty="0">
              <a:latin typeface="Aptos (Body)"/>
            </a:endParaRPr>
          </a:p>
          <a:p>
            <a:pPr algn="l"/>
            <a:r>
              <a:rPr lang="en-GB" sz="2800" dirty="0">
                <a:latin typeface="Aptos (Body)"/>
              </a:rPr>
              <a:t>‘Do not judge, or you too will be judged’ </a:t>
            </a:r>
            <a:r>
              <a:rPr lang="en-GB" sz="1600" b="1" dirty="0">
                <a:latin typeface="Aptos (Body)"/>
              </a:rPr>
              <a:t>(v1)</a:t>
            </a:r>
          </a:p>
          <a:p>
            <a:pPr algn="l"/>
            <a:endParaRPr lang="en-GB" sz="500" b="1" dirty="0">
              <a:latin typeface="Aptos (Body)"/>
            </a:endParaRPr>
          </a:p>
          <a:p>
            <a:pPr algn="l"/>
            <a:r>
              <a:rPr lang="en-GB" sz="2800" dirty="0">
                <a:latin typeface="Aptos (Body)"/>
              </a:rPr>
              <a:t> ‘Why do you look at the speck of sawdust in your brother’s eye and pay no attention to the plank in your own eye?’ </a:t>
            </a:r>
            <a:r>
              <a:rPr lang="en-GB" sz="1600" b="1" dirty="0">
                <a:latin typeface="Aptos (Body)"/>
              </a:rPr>
              <a:t>(v3)</a:t>
            </a:r>
          </a:p>
          <a:p>
            <a:pPr algn="l"/>
            <a:endParaRPr lang="en-GB" sz="500" dirty="0">
              <a:latin typeface="Aptos (Body)"/>
            </a:endParaRPr>
          </a:p>
          <a:p>
            <a:pPr algn="l"/>
            <a:r>
              <a:rPr lang="en-GB" sz="2800" dirty="0">
                <a:latin typeface="Aptos (Body)"/>
              </a:rPr>
              <a:t>‘You hypocrite, first take the plank out of your own eye, and then you will see clearly to remove the speck from your brother’s eye’ </a:t>
            </a:r>
            <a:r>
              <a:rPr lang="en-GB" sz="1600" b="1" dirty="0">
                <a:latin typeface="Aptos (Body)"/>
              </a:rPr>
              <a:t>(v5)</a:t>
            </a:r>
          </a:p>
          <a:p>
            <a:pPr algn="r"/>
            <a:r>
              <a:rPr lang="en-GB" sz="2800" b="1" dirty="0">
                <a:latin typeface="Aptos (Body)"/>
              </a:rPr>
              <a:t>Matthew 7:1,3 &amp; 5</a:t>
            </a:r>
          </a:p>
        </p:txBody>
      </p:sp>
    </p:spTree>
    <p:extLst>
      <p:ext uri="{BB962C8B-B14F-4D97-AF65-F5344CB8AC3E}">
        <p14:creationId xmlns:p14="http://schemas.microsoft.com/office/powerpoint/2010/main" val="2345418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7E97A-7F3F-4D55-79AE-E0688BA6D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D0F611-0692-E48A-8FA6-4C45F7C00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67DD2E7-F525-5A74-E460-97B869B9F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070796"/>
          </a:xfrm>
        </p:spPr>
        <p:txBody>
          <a:bodyPr>
            <a:noAutofit/>
          </a:bodyPr>
          <a:lstStyle/>
          <a:p>
            <a:r>
              <a:rPr lang="en-GB" sz="3600" b="1" u="sng" dirty="0">
                <a:solidFill>
                  <a:srgbClr val="FF0000"/>
                </a:solidFill>
              </a:rPr>
              <a:t>To act justly</a:t>
            </a:r>
            <a:r>
              <a:rPr lang="en-GB" sz="3600" b="1" dirty="0"/>
              <a:t> and to love mercy</a:t>
            </a:r>
          </a:p>
          <a:p>
            <a:r>
              <a:rPr lang="en-GB" sz="3600" b="1" dirty="0"/>
              <a:t>and to walk humbly with your God</a:t>
            </a:r>
          </a:p>
          <a:p>
            <a:endParaRPr lang="en-GB" sz="20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It’s immensely practical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It’s doing what is right in the eyes of God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When we step up to do justice, there is a joy in it (Proverbs 21:15)</a:t>
            </a:r>
          </a:p>
        </p:txBody>
      </p:sp>
    </p:spTree>
    <p:extLst>
      <p:ext uri="{BB962C8B-B14F-4D97-AF65-F5344CB8AC3E}">
        <p14:creationId xmlns:p14="http://schemas.microsoft.com/office/powerpoint/2010/main" val="2666888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0314B-7763-617B-8C97-A52C53E15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9B1084-6FF4-9046-7416-BAE3948ED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761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8273C5D-16AB-857C-A582-5DF5087F3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308540"/>
          </a:xfrm>
        </p:spPr>
        <p:txBody>
          <a:bodyPr>
            <a:noAutofit/>
          </a:bodyPr>
          <a:lstStyle/>
          <a:p>
            <a:r>
              <a:rPr lang="en-GB" sz="3600" b="1" dirty="0"/>
              <a:t>To act justly and </a:t>
            </a:r>
            <a:r>
              <a:rPr lang="en-GB" sz="3600" b="1" u="sng" dirty="0">
                <a:solidFill>
                  <a:srgbClr val="FF0000"/>
                </a:solidFill>
              </a:rPr>
              <a:t>to love mercy</a:t>
            </a:r>
          </a:p>
          <a:p>
            <a:r>
              <a:rPr lang="en-GB" sz="3600" b="1" dirty="0"/>
              <a:t>and to walk humbly with your God</a:t>
            </a:r>
          </a:p>
          <a:p>
            <a:endParaRPr lang="en-GB" sz="20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We should have a deep affection for mercy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A genuine affection for kindness and compassion</a:t>
            </a:r>
          </a:p>
        </p:txBody>
      </p:sp>
    </p:spTree>
    <p:extLst>
      <p:ext uri="{BB962C8B-B14F-4D97-AF65-F5344CB8AC3E}">
        <p14:creationId xmlns:p14="http://schemas.microsoft.com/office/powerpoint/2010/main" val="2485375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3E79C-6AF3-7278-30A5-B77491835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2E2A97-3060-4C98-602B-C345E36A2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761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2D1912C-7F95-E712-1768-57A21F929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308540"/>
          </a:xfrm>
        </p:spPr>
        <p:txBody>
          <a:bodyPr>
            <a:noAutofit/>
          </a:bodyPr>
          <a:lstStyle/>
          <a:p>
            <a:r>
              <a:rPr lang="en-GB" sz="3600" b="1" dirty="0"/>
              <a:t>To act justly and </a:t>
            </a:r>
            <a:r>
              <a:rPr lang="en-GB" sz="3600" b="1" u="sng" dirty="0">
                <a:solidFill>
                  <a:srgbClr val="FF0000"/>
                </a:solidFill>
              </a:rPr>
              <a:t>to love mercy</a:t>
            </a:r>
          </a:p>
          <a:p>
            <a:r>
              <a:rPr lang="en-GB" sz="3600" b="1" dirty="0"/>
              <a:t>and to walk humbly with your God</a:t>
            </a:r>
          </a:p>
          <a:p>
            <a:endParaRPr lang="en-GB" sz="2000" dirty="0">
              <a:latin typeface="Aptos (Body)"/>
            </a:endParaRPr>
          </a:p>
          <a:p>
            <a:pPr algn="l"/>
            <a:r>
              <a:rPr lang="en-GB" sz="2800" dirty="0">
                <a:latin typeface="Aptos (Body)"/>
              </a:rPr>
              <a:t>‘It is not the healthy who need a doctor, but the sick... I desire mercy, not sacrifice’</a:t>
            </a:r>
          </a:p>
          <a:p>
            <a:pPr algn="r"/>
            <a:r>
              <a:rPr lang="en-GB" sz="2800" b="1" dirty="0">
                <a:latin typeface="Aptos (Body)"/>
              </a:rPr>
              <a:t>Matthew 9:12-13</a:t>
            </a:r>
          </a:p>
        </p:txBody>
      </p:sp>
    </p:spTree>
    <p:extLst>
      <p:ext uri="{BB962C8B-B14F-4D97-AF65-F5344CB8AC3E}">
        <p14:creationId xmlns:p14="http://schemas.microsoft.com/office/powerpoint/2010/main" val="1526022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2CD74-58C0-6436-60AB-92C221932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79E726-4DA6-15EA-5A98-EAF4A43A1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761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92590C0-5E4E-8236-ACDC-AD9EC0DAD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308540"/>
          </a:xfrm>
        </p:spPr>
        <p:txBody>
          <a:bodyPr>
            <a:noAutofit/>
          </a:bodyPr>
          <a:lstStyle/>
          <a:p>
            <a:r>
              <a:rPr lang="en-GB" sz="3600" b="1" dirty="0"/>
              <a:t>To act justly and to love mercy</a:t>
            </a:r>
          </a:p>
          <a:p>
            <a:r>
              <a:rPr lang="en-GB" sz="3600" b="1" dirty="0"/>
              <a:t>and </a:t>
            </a:r>
            <a:r>
              <a:rPr lang="en-GB" sz="3600" b="1" u="sng" dirty="0">
                <a:solidFill>
                  <a:srgbClr val="FF0000"/>
                </a:solidFill>
              </a:rPr>
              <a:t>to walk humbly with your God</a:t>
            </a:r>
          </a:p>
          <a:p>
            <a:endParaRPr lang="en-GB" sz="20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If we walk humbly with our God, then by the closeness to his presence, we will be compelled to act justly, to love mercy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b="1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dirty="0">
                <a:latin typeface="Aptos (Body)"/>
              </a:rPr>
              <a:t>Our relationship with God must be personal - we each need to walk humbly with our God</a:t>
            </a:r>
          </a:p>
        </p:txBody>
      </p:sp>
    </p:spTree>
    <p:extLst>
      <p:ext uri="{BB962C8B-B14F-4D97-AF65-F5344CB8AC3E}">
        <p14:creationId xmlns:p14="http://schemas.microsoft.com/office/powerpoint/2010/main" val="1094342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4DC6A-70F2-D019-9B95-80AFB8492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309463-C7B3-12F8-73E5-8C2C91B8F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761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35DD8E0-F4FD-6B6F-E9ED-04E34F2A2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308540"/>
          </a:xfrm>
        </p:spPr>
        <p:txBody>
          <a:bodyPr>
            <a:noAutofit/>
          </a:bodyPr>
          <a:lstStyle/>
          <a:p>
            <a:r>
              <a:rPr lang="en-GB" sz="3600" b="1" dirty="0"/>
              <a:t>To act justly and to love mercy</a:t>
            </a:r>
          </a:p>
          <a:p>
            <a:r>
              <a:rPr lang="en-GB" sz="3600" b="1" dirty="0"/>
              <a:t>and </a:t>
            </a:r>
            <a:r>
              <a:rPr lang="en-GB" sz="3600" b="1" u="sng" dirty="0">
                <a:solidFill>
                  <a:srgbClr val="FF0000"/>
                </a:solidFill>
              </a:rPr>
              <a:t>to walk humbly with your God</a:t>
            </a:r>
          </a:p>
          <a:p>
            <a:endParaRPr lang="en-GB" sz="2000" dirty="0">
              <a:latin typeface="Aptos (Body)"/>
            </a:endParaRPr>
          </a:p>
          <a:p>
            <a:pPr algn="l"/>
            <a:r>
              <a:rPr lang="en-GB" sz="2800" dirty="0">
                <a:latin typeface="Aptos (Body)"/>
              </a:rPr>
              <a:t>‘He must become greater; I must become less’</a:t>
            </a:r>
          </a:p>
          <a:p>
            <a:pPr algn="r"/>
            <a:r>
              <a:rPr lang="en-GB" sz="2800" b="1" dirty="0">
                <a:latin typeface="Aptos (Body)"/>
              </a:rPr>
              <a:t>John 3:30</a:t>
            </a:r>
          </a:p>
        </p:txBody>
      </p:sp>
    </p:spTree>
    <p:extLst>
      <p:ext uri="{BB962C8B-B14F-4D97-AF65-F5344CB8AC3E}">
        <p14:creationId xmlns:p14="http://schemas.microsoft.com/office/powerpoint/2010/main" val="52900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ABCA6-6B34-482F-571A-38745BF4E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D01068-044F-0052-B46B-2C7FC2DCC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761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6B22F08-B5FD-E36C-BBED-0A8AD23CC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308540"/>
          </a:xfrm>
        </p:spPr>
        <p:txBody>
          <a:bodyPr>
            <a:noAutofit/>
          </a:bodyPr>
          <a:lstStyle/>
          <a:p>
            <a:r>
              <a:rPr lang="en-GB" sz="3600" b="1" dirty="0"/>
              <a:t>To act justly and to love mercy</a:t>
            </a:r>
          </a:p>
          <a:p>
            <a:r>
              <a:rPr lang="en-GB" sz="3600" b="1" dirty="0"/>
              <a:t>and </a:t>
            </a:r>
            <a:r>
              <a:rPr lang="en-GB" sz="3600" b="1" u="sng" dirty="0">
                <a:solidFill>
                  <a:srgbClr val="FF0000"/>
                </a:solidFill>
              </a:rPr>
              <a:t>to walk humbly with your God</a:t>
            </a:r>
          </a:p>
          <a:p>
            <a:endParaRPr lang="en-GB" sz="2000" dirty="0">
              <a:latin typeface="Aptos (Body)"/>
            </a:endParaRPr>
          </a:p>
          <a:p>
            <a:pPr algn="l"/>
            <a:r>
              <a:rPr lang="en-GB" sz="2800" dirty="0">
                <a:latin typeface="Aptos (Body)"/>
              </a:rPr>
              <a:t>‘God opposes the proud but shows </a:t>
            </a:r>
            <a:r>
              <a:rPr lang="en-GB" sz="2800" dirty="0" err="1">
                <a:latin typeface="Aptos (Body)"/>
              </a:rPr>
              <a:t>favor</a:t>
            </a:r>
            <a:r>
              <a:rPr lang="en-GB" sz="2800" dirty="0">
                <a:latin typeface="Aptos (Body)"/>
              </a:rPr>
              <a:t> to the humble. Humble yourselves, therefore, under God’s mighty hand, that he may lift you up in due time.’</a:t>
            </a:r>
          </a:p>
          <a:p>
            <a:pPr algn="r"/>
            <a:r>
              <a:rPr lang="en-GB" sz="2800" b="1" dirty="0">
                <a:latin typeface="Aptos (Body)"/>
              </a:rPr>
              <a:t>1 Peter 5:5b-6 </a:t>
            </a:r>
          </a:p>
        </p:txBody>
      </p:sp>
    </p:spTree>
    <p:extLst>
      <p:ext uri="{BB962C8B-B14F-4D97-AF65-F5344CB8AC3E}">
        <p14:creationId xmlns:p14="http://schemas.microsoft.com/office/powerpoint/2010/main" val="4193980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51501-F3D3-72D7-B977-8099444B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ECAB40-B753-0443-11A3-3995B5A6C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678EE6E-858A-6AC9-31D0-3C445ACF6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710" y="336612"/>
            <a:ext cx="11772411" cy="4070796"/>
          </a:xfrm>
        </p:spPr>
        <p:txBody>
          <a:bodyPr>
            <a:noAutofit/>
          </a:bodyPr>
          <a:lstStyle/>
          <a:p>
            <a:r>
              <a:rPr lang="en-GB" sz="3600" b="1" u="sng" dirty="0">
                <a:solidFill>
                  <a:srgbClr val="FF0000"/>
                </a:solidFill>
                <a:latin typeface="Aptos (Body)"/>
              </a:rPr>
              <a:t>What is lacking in me?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20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b="1" u="sng" dirty="0">
                <a:latin typeface="Aptos (Body)"/>
              </a:rPr>
              <a:t>Actions:</a:t>
            </a:r>
            <a:r>
              <a:rPr lang="en-GB" sz="2800" dirty="0">
                <a:latin typeface="Aptos (Body)"/>
              </a:rPr>
              <a:t> Am I acting justly?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b="1" u="sng" dirty="0">
                <a:latin typeface="Aptos (Body)"/>
              </a:rPr>
              <a:t>Affections:</a:t>
            </a:r>
            <a:r>
              <a:rPr lang="en-GB" sz="2800" dirty="0">
                <a:latin typeface="Aptos (Body)"/>
              </a:rPr>
              <a:t> Am I loving mercy?</a:t>
            </a:r>
          </a:p>
          <a:p>
            <a:pPr marL="457200" indent="-457200" algn="l">
              <a:buFont typeface="Courier New" panose="02070309020205020404" pitchFamily="49" charset="0"/>
              <a:buChar char="o"/>
            </a:pPr>
            <a:endParaRPr lang="en-GB" sz="500" dirty="0">
              <a:latin typeface="Aptos (Body)"/>
            </a:endParaRPr>
          </a:p>
          <a:p>
            <a:pPr marL="457200" indent="-457200" algn="l">
              <a:buFont typeface="Courier New" panose="02070309020205020404" pitchFamily="49" charset="0"/>
              <a:buChar char="o"/>
            </a:pPr>
            <a:r>
              <a:rPr lang="en-GB" sz="2800" b="1" u="sng" dirty="0">
                <a:latin typeface="Aptos (Body)"/>
              </a:rPr>
              <a:t>Attitude:</a:t>
            </a:r>
            <a:r>
              <a:rPr lang="en-GB" sz="2800" dirty="0">
                <a:latin typeface="Aptos (Body)"/>
              </a:rPr>
              <a:t> Am I walking humbly with God?</a:t>
            </a:r>
          </a:p>
        </p:txBody>
      </p:sp>
    </p:spTree>
    <p:extLst>
      <p:ext uri="{BB962C8B-B14F-4D97-AF65-F5344CB8AC3E}">
        <p14:creationId xmlns:p14="http://schemas.microsoft.com/office/powerpoint/2010/main" val="35879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1207</Words>
  <Application>Microsoft Office PowerPoint</Application>
  <PresentationFormat>Widescreen</PresentationFormat>
  <Paragraphs>162</Paragraphs>
  <Slides>24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Higginbottom</dc:creator>
  <cp:lastModifiedBy>Matthew Higginbottom</cp:lastModifiedBy>
  <cp:revision>10</cp:revision>
  <dcterms:created xsi:type="dcterms:W3CDTF">2026-09-30T13:33:29Z</dcterms:created>
  <dcterms:modified xsi:type="dcterms:W3CDTF">2026-10-03T16:34:22Z</dcterms:modified>
</cp:coreProperties>
</file>