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4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F810E-E9CE-228D-621A-C1231E5BA7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EC8BB2-EE83-04B1-6C39-4FC2C478B0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A3AC6-475A-7908-EC32-7B484B80E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2DB79-56B7-4302-81FA-5C234C3C0C7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2342B2-E05A-B9EF-B3F1-B7E4DDDF6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4EE1E1-5DC1-9F34-C05F-749A3CA72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C290-1F4B-4F3B-A072-D075F34FF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612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79BB7-A084-FA1F-AE57-24040739C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65D6F2-C778-1DAD-1263-90D00777B9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2653F5-F029-F549-B27C-093104211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2DB79-56B7-4302-81FA-5C234C3C0C7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B27A8F-7C77-0E7B-0859-EDA29C980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01B1C7-37C1-AF06-1AF6-2631255AA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C290-1F4B-4F3B-A072-D075F34FF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3634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9DF56B-CC54-1319-151D-5E36C568D2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402BF9-7933-464B-B86E-D688EDCDBC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3FE92-439E-1026-C05F-988D30793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2DB79-56B7-4302-81FA-5C234C3C0C7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8FD325-DBE8-4F80-3452-A243D9A6D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025342-5526-6681-3AB3-03CF6C3AF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C290-1F4B-4F3B-A072-D075F34FF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606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8CC18-C5F4-7129-4F26-32B9468EA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020BA-57DD-D44D-CC38-33C0662BB2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C969B-DB22-3E92-D64F-8F8CE4042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2DB79-56B7-4302-81FA-5C234C3C0C7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D51A50-E181-2491-9AA2-906FF373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E613C-80BD-CA48-54E0-4D6AE7246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C290-1F4B-4F3B-A072-D075F34FF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397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5A38D-21E5-7101-D43A-F539B1F28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41C125-6233-AEEA-1209-38BA396FF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414599-6BB9-A7F7-2404-2D649FC13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2DB79-56B7-4302-81FA-5C234C3C0C7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C797A-093C-0986-6F19-A342D954C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21DD95-39AA-B63C-8E94-EDA66C8F4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C290-1F4B-4F3B-A072-D075F34FF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508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11420-79C9-73CD-3819-23CEE1DC8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C64F4-0476-3B51-CAB6-8459489C59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7381B1-5A0E-9E3F-0A4C-4C1EF664F7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EED877-B59E-0816-F667-3544AFBC3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2DB79-56B7-4302-81FA-5C234C3C0C7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73961D-270D-E1EB-B30B-0960D2F29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D0513B-8D4E-0C7F-7D1C-D631438A9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C290-1F4B-4F3B-A072-D075F34FF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0704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B3198-93FE-B006-AD95-E997CE28C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453934-44ED-AF8F-D956-8228361D9F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C7E72-2608-AD80-FCA0-B7962F6F40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987E5F-BD4C-953F-B9B0-7256A3438C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BDE1C6-FCD7-8F7A-E802-2DBF85D7AE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70C34F-2E07-7F9F-F5E3-58A5B528D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2DB79-56B7-4302-81FA-5C234C3C0C7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F8B366-8505-56FB-5537-9B809E64F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3ED9BF-5195-E77A-D5D1-270ABAD85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C290-1F4B-4F3B-A072-D075F34FF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3941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79712-BE27-278F-6418-4936E961B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4EE5F9-B20D-FB91-6A6D-BE65E5F00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2DB79-56B7-4302-81FA-5C234C3C0C7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957709-61E6-C03E-BB6E-59FDE0CB9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C9BC55-4B1C-26E0-79CB-46975C703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C290-1F4B-4F3B-A072-D075F34FF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250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45AC2A-F753-09F2-53C7-1FC87534C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2DB79-56B7-4302-81FA-5C234C3C0C7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FDED73-FDD3-8223-9137-AFC7C2B92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9B5425-B268-787E-352B-31AD56741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C290-1F4B-4F3B-A072-D075F34FF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644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27E5A-F7B9-2FB0-F329-051FB97DD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B06FE-93CA-2A6C-5E08-79286510B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8DB16E-6103-9F9A-187F-9907AE4964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0E353A-52B2-C446-B99A-6581E563C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2DB79-56B7-4302-81FA-5C234C3C0C7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3AAB29-7D4C-DA31-6560-0C6FFCACA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7991B8-2C1D-11B2-59E8-23D4A6BC2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C290-1F4B-4F3B-A072-D075F34FF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729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675CE-DAE0-FB7C-D429-694E52DB4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ED42C3-5F84-461C-D8CF-A6389DE941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6C2FFA-391F-BB55-F993-5164781CDC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A358A2-51BB-D1A9-0029-770F954B3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2DB79-56B7-4302-81FA-5C234C3C0C7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5118B6-3AF8-C2CA-35AC-F60FB3828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22ABDC-57CF-1ADA-5392-FC867B871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C290-1F4B-4F3B-A072-D075F34FF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7405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B02600-E372-38C1-A9FA-94A30149A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1EECBC-9058-D0F6-83CD-CC1D245D80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BF6509-9220-0FB4-A3D6-DBA8074C7C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42DB79-56B7-4302-81FA-5C234C3C0C7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A18A3-06E3-C8C7-F7DE-031B97C667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26DCD-E440-CAD6-654F-4785DFFF1E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61C290-1F4B-4F3B-A072-D075F34FF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846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7 Incredible Good Friday Traditions | Crosswalk.com">
            <a:extLst>
              <a:ext uri="{FF2B5EF4-FFF2-40B4-BE49-F238E27FC236}">
                <a16:creationId xmlns:a16="http://schemas.microsoft.com/office/drawing/2014/main" id="{57EC7129-1D85-1CBD-62B5-F6F8368CEA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A18CFE1-849D-99BC-DA15-5886FC609F94}"/>
              </a:ext>
            </a:extLst>
          </p:cNvPr>
          <p:cNvSpPr/>
          <p:nvPr/>
        </p:nvSpPr>
        <p:spPr>
          <a:xfrm>
            <a:off x="4144488" y="1258785"/>
            <a:ext cx="7077694" cy="248194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“Nowhere in the Old Testament does the gospel of the Lord Jesus Christ shine as brightly as it does in Isaiah 53.”</a:t>
            </a:r>
          </a:p>
        </p:txBody>
      </p:sp>
    </p:spTree>
    <p:extLst>
      <p:ext uri="{BB962C8B-B14F-4D97-AF65-F5344CB8AC3E}">
        <p14:creationId xmlns:p14="http://schemas.microsoft.com/office/powerpoint/2010/main" val="4141270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99FC49-2F7E-D694-A540-2A2F97CC3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7 Incredible Good Friday Traditions | Crosswalk.com">
            <a:extLst>
              <a:ext uri="{FF2B5EF4-FFF2-40B4-BE49-F238E27FC236}">
                <a16:creationId xmlns:a16="http://schemas.microsoft.com/office/drawing/2014/main" id="{0377DD1A-86F3-922E-DE44-05ED86AEA0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E2A6045-EC7D-0D44-1827-593722ED5B5F}"/>
              </a:ext>
            </a:extLst>
          </p:cNvPr>
          <p:cNvSpPr/>
          <p:nvPr/>
        </p:nvSpPr>
        <p:spPr>
          <a:xfrm>
            <a:off x="5035139" y="2508659"/>
            <a:ext cx="6234545" cy="18406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What are you still carrying that Jesus has already carried for you?</a:t>
            </a:r>
          </a:p>
        </p:txBody>
      </p:sp>
    </p:spTree>
    <p:extLst>
      <p:ext uri="{BB962C8B-B14F-4D97-AF65-F5344CB8AC3E}">
        <p14:creationId xmlns:p14="http://schemas.microsoft.com/office/powerpoint/2010/main" val="3428246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5650C6-F9FE-B6A2-CEE4-EC940913B1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7 Incredible Good Friday Traditions | Crosswalk.com">
            <a:extLst>
              <a:ext uri="{FF2B5EF4-FFF2-40B4-BE49-F238E27FC236}">
                <a16:creationId xmlns:a16="http://schemas.microsoft.com/office/drawing/2014/main" id="{C2C0196A-FE5D-34A6-D049-37BC9DD1CF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77CEC76-042A-5446-0425-4C451C02E69B}"/>
              </a:ext>
            </a:extLst>
          </p:cNvPr>
          <p:cNvSpPr/>
          <p:nvPr/>
        </p:nvSpPr>
        <p:spPr>
          <a:xfrm>
            <a:off x="712519" y="653141"/>
            <a:ext cx="3325091" cy="99752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u="sng" dirty="0">
                <a:solidFill>
                  <a:schemeClr val="tx1"/>
                </a:solidFill>
                <a:latin typeface="Comic Sans MS" panose="030F0702030302020204" pitchFamily="66" charset="0"/>
              </a:rPr>
              <a:t>Rejection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6D60368-4E34-0D15-9EAC-CE90ECE33686}"/>
              </a:ext>
            </a:extLst>
          </p:cNvPr>
          <p:cNvSpPr/>
          <p:nvPr/>
        </p:nvSpPr>
        <p:spPr>
          <a:xfrm>
            <a:off x="5864432" y="653142"/>
            <a:ext cx="5191496" cy="99752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‘Despised and rejected by mankind’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857E085C-06A0-AB48-AE51-80273F42816F}"/>
              </a:ext>
            </a:extLst>
          </p:cNvPr>
          <p:cNvSpPr/>
          <p:nvPr/>
        </p:nvSpPr>
        <p:spPr>
          <a:xfrm>
            <a:off x="5864432" y="1969324"/>
            <a:ext cx="5191496" cy="99752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‘A man of suffering’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422C9FF-7D90-25B3-0B1C-31954D85FFFF}"/>
              </a:ext>
            </a:extLst>
          </p:cNvPr>
          <p:cNvSpPr/>
          <p:nvPr/>
        </p:nvSpPr>
        <p:spPr>
          <a:xfrm>
            <a:off x="5864432" y="3285506"/>
            <a:ext cx="5191496" cy="99752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>
                <a:solidFill>
                  <a:schemeClr val="tx1"/>
                </a:solidFill>
                <a:latin typeface="Comic Sans MS" panose="030F0702030302020204" pitchFamily="66" charset="0"/>
              </a:rPr>
              <a:t>‘Familiar with pain’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605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DE49D3-5EC5-1150-33F5-7AEEC2E4D3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7 Incredible Good Friday Traditions | Crosswalk.com">
            <a:extLst>
              <a:ext uri="{FF2B5EF4-FFF2-40B4-BE49-F238E27FC236}">
                <a16:creationId xmlns:a16="http://schemas.microsoft.com/office/drawing/2014/main" id="{7643CB1F-035E-DAD6-F684-5D1615AC6F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1FEACDC-BD7E-BFD9-E2B3-C0E578DE0B09}"/>
              </a:ext>
            </a:extLst>
          </p:cNvPr>
          <p:cNvSpPr/>
          <p:nvPr/>
        </p:nvSpPr>
        <p:spPr>
          <a:xfrm>
            <a:off x="712519" y="653141"/>
            <a:ext cx="3325091" cy="99752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u="sng" dirty="0">
                <a:solidFill>
                  <a:schemeClr val="tx1"/>
                </a:solidFill>
                <a:latin typeface="Comic Sans MS" panose="030F0702030302020204" pitchFamily="66" charset="0"/>
              </a:rPr>
              <a:t>REJECTION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010FBA3-1FA7-CCC6-1E0C-791B0523B5E7}"/>
              </a:ext>
            </a:extLst>
          </p:cNvPr>
          <p:cNvSpPr/>
          <p:nvPr/>
        </p:nvSpPr>
        <p:spPr>
          <a:xfrm>
            <a:off x="5864432" y="653142"/>
            <a:ext cx="5191496" cy="99752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‘Like one from whom people hide their faces’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FC8EF3BD-C102-3F75-58B2-95E4637D36E2}"/>
              </a:ext>
            </a:extLst>
          </p:cNvPr>
          <p:cNvSpPr/>
          <p:nvPr/>
        </p:nvSpPr>
        <p:spPr>
          <a:xfrm>
            <a:off x="5864432" y="1969324"/>
            <a:ext cx="5191496" cy="99752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‘We held him in low esteem’</a:t>
            </a:r>
          </a:p>
        </p:txBody>
      </p:sp>
    </p:spTree>
    <p:extLst>
      <p:ext uri="{BB962C8B-B14F-4D97-AF65-F5344CB8AC3E}">
        <p14:creationId xmlns:p14="http://schemas.microsoft.com/office/powerpoint/2010/main" val="612049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46732-1AB8-336C-B1D4-F7270BE74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7 Incredible Good Friday Traditions | Crosswalk.com">
            <a:extLst>
              <a:ext uri="{FF2B5EF4-FFF2-40B4-BE49-F238E27FC236}">
                <a16:creationId xmlns:a16="http://schemas.microsoft.com/office/drawing/2014/main" id="{A063FC96-9CA0-5A03-1828-C8DF543D31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05597C9-8FF7-C72F-25DB-352CEAAEC15B}"/>
              </a:ext>
            </a:extLst>
          </p:cNvPr>
          <p:cNvSpPr/>
          <p:nvPr/>
        </p:nvSpPr>
        <p:spPr>
          <a:xfrm>
            <a:off x="712519" y="653141"/>
            <a:ext cx="5191496" cy="99752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u="sng" dirty="0">
                <a:solidFill>
                  <a:schemeClr val="tx1"/>
                </a:solidFill>
                <a:latin typeface="Comic Sans MS" panose="030F0702030302020204" pitchFamily="66" charset="0"/>
              </a:rPr>
              <a:t>Misunderstanding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A25BA65-B243-F47D-7DF0-7EDC2D97EF40}"/>
              </a:ext>
            </a:extLst>
          </p:cNvPr>
          <p:cNvSpPr/>
          <p:nvPr/>
        </p:nvSpPr>
        <p:spPr>
          <a:xfrm>
            <a:off x="4108863" y="2303810"/>
            <a:ext cx="7006442" cy="161702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‘Surely he took up our pain and bore our suffering, yet we considered him punished by God’</a:t>
            </a:r>
          </a:p>
        </p:txBody>
      </p:sp>
    </p:spTree>
    <p:extLst>
      <p:ext uri="{BB962C8B-B14F-4D97-AF65-F5344CB8AC3E}">
        <p14:creationId xmlns:p14="http://schemas.microsoft.com/office/powerpoint/2010/main" val="113709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7C2B0F-589F-1B68-49BF-26231079F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7 Incredible Good Friday Traditions | Crosswalk.com">
            <a:extLst>
              <a:ext uri="{FF2B5EF4-FFF2-40B4-BE49-F238E27FC236}">
                <a16:creationId xmlns:a16="http://schemas.microsoft.com/office/drawing/2014/main" id="{AF112D2B-2617-6F06-2458-F055C27DD2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4D0BF2C-9118-BAB4-FDF0-40DCD2362825}"/>
              </a:ext>
            </a:extLst>
          </p:cNvPr>
          <p:cNvSpPr/>
          <p:nvPr/>
        </p:nvSpPr>
        <p:spPr>
          <a:xfrm>
            <a:off x="712519" y="653141"/>
            <a:ext cx="3325091" cy="99752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u="sng" dirty="0">
                <a:solidFill>
                  <a:schemeClr val="tx1"/>
                </a:solidFill>
                <a:latin typeface="Comic Sans MS" panose="030F0702030302020204" pitchFamily="66" charset="0"/>
              </a:rPr>
              <a:t>Substitution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EA6D759-5CA1-9134-EB4D-AFF6CBEC72B1}"/>
              </a:ext>
            </a:extLst>
          </p:cNvPr>
          <p:cNvSpPr/>
          <p:nvPr/>
        </p:nvSpPr>
        <p:spPr>
          <a:xfrm>
            <a:off x="5864432" y="653142"/>
            <a:ext cx="5191496" cy="99752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‘Pierced for our transgressions’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0A1ED40-3D89-83C2-D974-18C6B57F89B1}"/>
              </a:ext>
            </a:extLst>
          </p:cNvPr>
          <p:cNvSpPr/>
          <p:nvPr/>
        </p:nvSpPr>
        <p:spPr>
          <a:xfrm>
            <a:off x="5864432" y="1969324"/>
            <a:ext cx="5191496" cy="99752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‘Crushed for our inequalities’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AA82992-1834-A91F-718F-798942A9629F}"/>
              </a:ext>
            </a:extLst>
          </p:cNvPr>
          <p:cNvSpPr/>
          <p:nvPr/>
        </p:nvSpPr>
        <p:spPr>
          <a:xfrm>
            <a:off x="5864432" y="3285506"/>
            <a:ext cx="5191496" cy="99752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‘Punishment that brought us peace was on him’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2116D60-431A-A1C3-9964-2B4346C18827}"/>
              </a:ext>
            </a:extLst>
          </p:cNvPr>
          <p:cNvSpPr/>
          <p:nvPr/>
        </p:nvSpPr>
        <p:spPr>
          <a:xfrm>
            <a:off x="5864432" y="4601688"/>
            <a:ext cx="5191496" cy="99752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‘By his wounds we are healed’</a:t>
            </a:r>
          </a:p>
        </p:txBody>
      </p:sp>
    </p:spTree>
    <p:extLst>
      <p:ext uri="{BB962C8B-B14F-4D97-AF65-F5344CB8AC3E}">
        <p14:creationId xmlns:p14="http://schemas.microsoft.com/office/powerpoint/2010/main" val="1020636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3797C-03C2-7A0D-DA57-508B37AB3C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7 Incredible Good Friday Traditions | Crosswalk.com">
            <a:extLst>
              <a:ext uri="{FF2B5EF4-FFF2-40B4-BE49-F238E27FC236}">
                <a16:creationId xmlns:a16="http://schemas.microsoft.com/office/drawing/2014/main" id="{CD8D37D0-78C6-D801-72AF-33046999B6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E7DC177-DCE2-3D79-386E-DCE8C22A7C17}"/>
              </a:ext>
            </a:extLst>
          </p:cNvPr>
          <p:cNvSpPr/>
          <p:nvPr/>
        </p:nvSpPr>
        <p:spPr>
          <a:xfrm>
            <a:off x="712519" y="653141"/>
            <a:ext cx="3325091" cy="99752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u="sng" dirty="0">
                <a:solidFill>
                  <a:schemeClr val="tx1"/>
                </a:solidFill>
                <a:latin typeface="Comic Sans MS" panose="030F0702030302020204" pitchFamily="66" charset="0"/>
              </a:rPr>
              <a:t>Confession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749242C-63A0-F28E-F207-3B0D2123DA1F}"/>
              </a:ext>
            </a:extLst>
          </p:cNvPr>
          <p:cNvSpPr/>
          <p:nvPr/>
        </p:nvSpPr>
        <p:spPr>
          <a:xfrm>
            <a:off x="5864432" y="653142"/>
            <a:ext cx="5191496" cy="99752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‘We all, like sheep, have gone astray’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0D4CADB-71E1-986A-A3CA-504C51700DAB}"/>
              </a:ext>
            </a:extLst>
          </p:cNvPr>
          <p:cNvSpPr/>
          <p:nvPr/>
        </p:nvSpPr>
        <p:spPr>
          <a:xfrm>
            <a:off x="5864432" y="1969324"/>
            <a:ext cx="5191496" cy="99752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‘Each of us has turned to our own way’</a:t>
            </a:r>
          </a:p>
        </p:txBody>
      </p:sp>
    </p:spTree>
    <p:extLst>
      <p:ext uri="{BB962C8B-B14F-4D97-AF65-F5344CB8AC3E}">
        <p14:creationId xmlns:p14="http://schemas.microsoft.com/office/powerpoint/2010/main" val="4252113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26D6F-ECCB-A13C-AD29-DA33E23C7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7 Incredible Good Friday Traditions | Crosswalk.com">
            <a:extLst>
              <a:ext uri="{FF2B5EF4-FFF2-40B4-BE49-F238E27FC236}">
                <a16:creationId xmlns:a16="http://schemas.microsoft.com/office/drawing/2014/main" id="{6D4F2CE2-43D3-1651-9B22-80D872D081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9F15453-ABB0-6F53-12E2-8041F3E966E0}"/>
              </a:ext>
            </a:extLst>
          </p:cNvPr>
          <p:cNvSpPr/>
          <p:nvPr/>
        </p:nvSpPr>
        <p:spPr>
          <a:xfrm>
            <a:off x="4975761" y="2303809"/>
            <a:ext cx="5842659" cy="11251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‘The Lord has laid on him the iniquity of us all’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280C0FD-3249-A8B8-B166-28AFD9FECEF9}"/>
              </a:ext>
            </a:extLst>
          </p:cNvPr>
          <p:cNvSpPr/>
          <p:nvPr/>
        </p:nvSpPr>
        <p:spPr>
          <a:xfrm>
            <a:off x="712519" y="653141"/>
            <a:ext cx="3325091" cy="99752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u="sng" dirty="0">
                <a:solidFill>
                  <a:schemeClr val="tx1"/>
                </a:solidFill>
                <a:latin typeface="Comic Sans MS" panose="030F0702030302020204" pitchFamily="66" charset="0"/>
              </a:rPr>
              <a:t>Confession</a:t>
            </a:r>
          </a:p>
        </p:txBody>
      </p:sp>
    </p:spTree>
    <p:extLst>
      <p:ext uri="{BB962C8B-B14F-4D97-AF65-F5344CB8AC3E}">
        <p14:creationId xmlns:p14="http://schemas.microsoft.com/office/powerpoint/2010/main" val="888816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244089-254B-B785-E582-351DD0D74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7 Incredible Good Friday Traditions | Crosswalk.com">
            <a:extLst>
              <a:ext uri="{FF2B5EF4-FFF2-40B4-BE49-F238E27FC236}">
                <a16:creationId xmlns:a16="http://schemas.microsoft.com/office/drawing/2014/main" id="{FFDDE901-0E40-B3F7-06F8-BDC52D6320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99C3AED-179B-8832-ACEB-9181B3515F7D}"/>
              </a:ext>
            </a:extLst>
          </p:cNvPr>
          <p:cNvSpPr/>
          <p:nvPr/>
        </p:nvSpPr>
        <p:spPr>
          <a:xfrm>
            <a:off x="712519" y="653141"/>
            <a:ext cx="3325091" cy="99752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u="sng" dirty="0">
                <a:solidFill>
                  <a:schemeClr val="tx1"/>
                </a:solidFill>
                <a:latin typeface="Comic Sans MS" panose="030F0702030302020204" pitchFamily="66" charset="0"/>
              </a:rPr>
              <a:t>Submission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538A7E5-8C06-808A-2511-696C248F82A3}"/>
              </a:ext>
            </a:extLst>
          </p:cNvPr>
          <p:cNvSpPr/>
          <p:nvPr/>
        </p:nvSpPr>
        <p:spPr>
          <a:xfrm>
            <a:off x="5864432" y="653142"/>
            <a:ext cx="5191496" cy="99752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‘Oppressed and afflicted’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5170634-F176-D467-006D-64068091CE6D}"/>
              </a:ext>
            </a:extLst>
          </p:cNvPr>
          <p:cNvSpPr/>
          <p:nvPr/>
        </p:nvSpPr>
        <p:spPr>
          <a:xfrm>
            <a:off x="5864432" y="1969324"/>
            <a:ext cx="5191496" cy="99752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‘He did not open his month’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E36313C-DEEE-9DA6-2FA8-DC6C13068FDD}"/>
              </a:ext>
            </a:extLst>
          </p:cNvPr>
          <p:cNvSpPr/>
          <p:nvPr/>
        </p:nvSpPr>
        <p:spPr>
          <a:xfrm>
            <a:off x="5864432" y="3285506"/>
            <a:ext cx="5191496" cy="99752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‘Like a lamb led to the slaughter’</a:t>
            </a:r>
          </a:p>
        </p:txBody>
      </p:sp>
    </p:spTree>
    <p:extLst>
      <p:ext uri="{BB962C8B-B14F-4D97-AF65-F5344CB8AC3E}">
        <p14:creationId xmlns:p14="http://schemas.microsoft.com/office/powerpoint/2010/main" val="1505384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8B1A8C-392E-05C8-B612-41C467FBB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7 Incredible Good Friday Traditions | Crosswalk.com">
            <a:extLst>
              <a:ext uri="{FF2B5EF4-FFF2-40B4-BE49-F238E27FC236}">
                <a16:creationId xmlns:a16="http://schemas.microsoft.com/office/drawing/2014/main" id="{7A72D713-9F0D-2231-C0CB-4DD37C148C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6274CA1-7044-F599-18A5-7613A196D29C}"/>
              </a:ext>
            </a:extLst>
          </p:cNvPr>
          <p:cNvSpPr/>
          <p:nvPr/>
        </p:nvSpPr>
        <p:spPr>
          <a:xfrm>
            <a:off x="1432955" y="653137"/>
            <a:ext cx="3325091" cy="8312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Our Rejection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6629305-574C-958E-B4D6-003E1CAB3004}"/>
              </a:ext>
            </a:extLst>
          </p:cNvPr>
          <p:cNvSpPr/>
          <p:nvPr/>
        </p:nvSpPr>
        <p:spPr>
          <a:xfrm>
            <a:off x="1432954" y="1715978"/>
            <a:ext cx="3325091" cy="8312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Our Sin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4A8A27C-DFBD-8E2D-055C-8EBC8CFF1A62}"/>
              </a:ext>
            </a:extLst>
          </p:cNvPr>
          <p:cNvSpPr/>
          <p:nvPr/>
        </p:nvSpPr>
        <p:spPr>
          <a:xfrm>
            <a:off x="1432952" y="2790694"/>
            <a:ext cx="3325091" cy="8312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Our Failings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0F7474B-EB84-4DE6-8464-504FC33B526F}"/>
              </a:ext>
            </a:extLst>
          </p:cNvPr>
          <p:cNvSpPr/>
          <p:nvPr/>
        </p:nvSpPr>
        <p:spPr>
          <a:xfrm>
            <a:off x="1432953" y="3859478"/>
            <a:ext cx="3325091" cy="8312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Our Brokenness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A1FCF41-0D4E-C110-3D1D-A29E033E2DCF}"/>
              </a:ext>
            </a:extLst>
          </p:cNvPr>
          <p:cNvSpPr/>
          <p:nvPr/>
        </p:nvSpPr>
        <p:spPr>
          <a:xfrm>
            <a:off x="1432952" y="4922319"/>
            <a:ext cx="3325091" cy="8312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Our Need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A116562D-673C-4BAD-2814-5D3B8A775E61}"/>
              </a:ext>
            </a:extLst>
          </p:cNvPr>
          <p:cNvSpPr/>
          <p:nvPr/>
        </p:nvSpPr>
        <p:spPr>
          <a:xfrm>
            <a:off x="5240976" y="890649"/>
            <a:ext cx="1710047" cy="415638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63B563E5-6D2B-3072-506B-2825859D787F}"/>
              </a:ext>
            </a:extLst>
          </p:cNvPr>
          <p:cNvSpPr/>
          <p:nvPr/>
        </p:nvSpPr>
        <p:spPr>
          <a:xfrm>
            <a:off x="5240975" y="1944577"/>
            <a:ext cx="1710047" cy="415638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E5C358B0-AB71-A945-E630-D4CE5160261C}"/>
              </a:ext>
            </a:extLst>
          </p:cNvPr>
          <p:cNvSpPr/>
          <p:nvPr/>
        </p:nvSpPr>
        <p:spPr>
          <a:xfrm>
            <a:off x="5240975" y="2998517"/>
            <a:ext cx="1710047" cy="415638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B9D3C6A3-14E9-0D5F-558C-7025D376DDA2}"/>
              </a:ext>
            </a:extLst>
          </p:cNvPr>
          <p:cNvSpPr/>
          <p:nvPr/>
        </p:nvSpPr>
        <p:spPr>
          <a:xfrm>
            <a:off x="5240975" y="4067296"/>
            <a:ext cx="1710047" cy="415638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A3142072-6EE8-14D5-371A-DA1AC7715E52}"/>
              </a:ext>
            </a:extLst>
          </p:cNvPr>
          <p:cNvSpPr/>
          <p:nvPr/>
        </p:nvSpPr>
        <p:spPr>
          <a:xfrm>
            <a:off x="5240974" y="5130137"/>
            <a:ext cx="1710047" cy="415638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4384C364-913D-7188-3F94-4BFC32BDC2E3}"/>
              </a:ext>
            </a:extLst>
          </p:cNvPr>
          <p:cNvSpPr/>
          <p:nvPr/>
        </p:nvSpPr>
        <p:spPr>
          <a:xfrm>
            <a:off x="7433954" y="653141"/>
            <a:ext cx="3325091" cy="8312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His Suffering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861AFE0-9B8D-6A12-646E-4F692EE13E1F}"/>
              </a:ext>
            </a:extLst>
          </p:cNvPr>
          <p:cNvSpPr/>
          <p:nvPr/>
        </p:nvSpPr>
        <p:spPr>
          <a:xfrm>
            <a:off x="7410203" y="1721919"/>
            <a:ext cx="3325091" cy="8312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His Punishment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374D0A5C-BAF9-92A7-76EF-06833231F279}"/>
              </a:ext>
            </a:extLst>
          </p:cNvPr>
          <p:cNvSpPr/>
          <p:nvPr/>
        </p:nvSpPr>
        <p:spPr>
          <a:xfrm>
            <a:off x="7433954" y="2790694"/>
            <a:ext cx="3325091" cy="8312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His Burden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16EBED3A-44C3-8782-FAD0-2ADECAF52E19}"/>
              </a:ext>
            </a:extLst>
          </p:cNvPr>
          <p:cNvSpPr/>
          <p:nvPr/>
        </p:nvSpPr>
        <p:spPr>
          <a:xfrm>
            <a:off x="7433953" y="3859478"/>
            <a:ext cx="3325091" cy="8312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His Wounds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45311FA9-6E6E-002A-08EB-B8D363704460}"/>
              </a:ext>
            </a:extLst>
          </p:cNvPr>
          <p:cNvSpPr/>
          <p:nvPr/>
        </p:nvSpPr>
        <p:spPr>
          <a:xfrm>
            <a:off x="7433953" y="4922319"/>
            <a:ext cx="3325091" cy="8312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His Sacrifice</a:t>
            </a:r>
          </a:p>
        </p:txBody>
      </p:sp>
    </p:spTree>
    <p:extLst>
      <p:ext uri="{BB962C8B-B14F-4D97-AF65-F5344CB8AC3E}">
        <p14:creationId xmlns:p14="http://schemas.microsoft.com/office/powerpoint/2010/main" val="2260436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207</Words>
  <Application>Microsoft Office PowerPoint</Application>
  <PresentationFormat>Widescreen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Matthew Higginbottom</dc:creator>
  <cp:lastModifiedBy>Matthew Higginbottom</cp:lastModifiedBy>
  <cp:revision>1</cp:revision>
  <dcterms:created xsi:type="dcterms:W3CDTF">2026-04-02T14:29:59Z</dcterms:created>
  <dcterms:modified xsi:type="dcterms:W3CDTF">2026-04-02T14:49:59Z</dcterms:modified>
</cp:coreProperties>
</file>