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59" r:id="rId5"/>
    <p:sldId id="260" r:id="rId6"/>
    <p:sldId id="261" r:id="rId7"/>
    <p:sldId id="262" r:id="rId8"/>
    <p:sldId id="263" r:id="rId9"/>
    <p:sldId id="264" r:id="rId10"/>
    <p:sldId id="266" r:id="rId11"/>
    <p:sldId id="271" r:id="rId12"/>
    <p:sldId id="272" r:id="rId13"/>
    <p:sldId id="267" r:id="rId14"/>
    <p:sldId id="273" r:id="rId15"/>
    <p:sldId id="274" r:id="rId16"/>
    <p:sldId id="268" r:id="rId17"/>
    <p:sldId id="275" r:id="rId1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2" d="100"/>
          <a:sy n="112" d="100"/>
        </p:scale>
        <p:origin x="-576" y="-96"/>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20DDD359-E361-F949-8FB9-A49D2B367B13}" type="datetimeFigureOut">
              <a:rPr lang="en-US" smtClean="0"/>
              <a:t>26/09/2025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143221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DDD359-E361-F949-8FB9-A49D2B367B13}" type="datetimeFigureOut">
              <a:rPr lang="en-US" smtClean="0"/>
              <a:t>26/09/2025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3499787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DDD359-E361-F949-8FB9-A49D2B367B13}" type="datetimeFigureOut">
              <a:rPr lang="en-US" smtClean="0"/>
              <a:t>26/09/2025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1816894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DDD359-E361-F949-8FB9-A49D2B367B13}" type="datetimeFigureOut">
              <a:rPr lang="en-US" smtClean="0"/>
              <a:t>26/09/2025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3817070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0DDD359-E361-F949-8FB9-A49D2B367B13}" type="datetimeFigureOut">
              <a:rPr lang="en-US" smtClean="0"/>
              <a:t>26/09/2025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210251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20DDD359-E361-F949-8FB9-A49D2B367B13}" type="datetimeFigureOut">
              <a:rPr lang="en-US" smtClean="0"/>
              <a:t>26/09/2025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38937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20DDD359-E361-F949-8FB9-A49D2B367B13}" type="datetimeFigureOut">
              <a:rPr lang="en-US" smtClean="0"/>
              <a:t>26/09/2025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45884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20DDD359-E361-F949-8FB9-A49D2B367B13}" type="datetimeFigureOut">
              <a:rPr lang="en-US" smtClean="0"/>
              <a:t>26/09/2025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264526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D359-E361-F949-8FB9-A49D2B367B13}" type="datetimeFigureOut">
              <a:rPr lang="en-US" smtClean="0"/>
              <a:t>26/09/2025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1337387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0DDD359-E361-F949-8FB9-A49D2B367B13}" type="datetimeFigureOut">
              <a:rPr lang="en-US" smtClean="0"/>
              <a:t>26/09/2025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300619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0DDD359-E361-F949-8FB9-A49D2B367B13}" type="datetimeFigureOut">
              <a:rPr lang="en-US" smtClean="0"/>
              <a:t>26/09/2025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7BF9E-F83A-4441-BABC-E88159FD6FE1}" type="slidenum">
              <a:rPr lang="en-US" smtClean="0"/>
              <a:t>‹#›</a:t>
            </a:fld>
            <a:endParaRPr lang="en-US"/>
          </a:p>
        </p:txBody>
      </p:sp>
    </p:spTree>
    <p:extLst>
      <p:ext uri="{BB962C8B-B14F-4D97-AF65-F5344CB8AC3E}">
        <p14:creationId xmlns:p14="http://schemas.microsoft.com/office/powerpoint/2010/main" val="25230381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0DDD359-E361-F949-8FB9-A49D2B367B13}" type="datetimeFigureOut">
              <a:rPr lang="en-US" smtClean="0"/>
              <a:t>26/09/2025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C77BF9E-F83A-4441-BABC-E88159FD6FE1}" type="slidenum">
              <a:rPr lang="en-US" smtClean="0"/>
              <a:t>‹#›</a:t>
            </a:fld>
            <a:endParaRPr lang="en-US"/>
          </a:p>
        </p:txBody>
      </p:sp>
    </p:spTree>
    <p:extLst>
      <p:ext uri="{BB962C8B-B14F-4D97-AF65-F5344CB8AC3E}">
        <p14:creationId xmlns:p14="http://schemas.microsoft.com/office/powerpoint/2010/main" val="2478036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creenshot 2025-09-26 at 01.22.36.png" descr="Screenshot 2025-09-26 at 01.22.36.png"/>
          <p:cNvPicPr>
            <a:picLocks noChangeAspect="1"/>
          </p:cNvPicPr>
          <p:nvPr/>
        </p:nvPicPr>
        <p:blipFill>
          <a:blip r:embed="rId2">
            <a:extLst/>
          </a:blip>
          <a:stretch>
            <a:fillRect/>
          </a:stretch>
        </p:blipFill>
        <p:spPr>
          <a:xfrm>
            <a:off x="0" y="0"/>
            <a:ext cx="9144000" cy="5143500"/>
          </a:xfrm>
          <a:prstGeom prst="rect">
            <a:avLst/>
          </a:prstGeom>
          <a:ln w="12700">
            <a:miter lim="400000"/>
          </a:ln>
        </p:spPr>
      </p:pic>
    </p:spTree>
    <p:extLst>
      <p:ext uri="{BB962C8B-B14F-4D97-AF65-F5344CB8AC3E}">
        <p14:creationId xmlns:p14="http://schemas.microsoft.com/office/powerpoint/2010/main" val="29288517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238080"/>
            <a:ext cx="9144000" cy="584776"/>
          </a:xfrm>
          <a:prstGeom prst="rect">
            <a:avLst/>
          </a:prstGeom>
          <a:noFill/>
        </p:spPr>
        <p:txBody>
          <a:bodyPr wrap="square" rtlCol="0">
            <a:spAutoFit/>
          </a:bodyPr>
          <a:lstStyle/>
          <a:p>
            <a:pPr marL="514350" indent="-514350" algn="ctr">
              <a:buAutoNum type="arabicPeriod"/>
            </a:pPr>
            <a:r>
              <a:rPr lang="en-US" sz="3200" b="1" dirty="0" smtClean="0">
                <a:solidFill>
                  <a:srgbClr val="FFFFFF"/>
                </a:solidFill>
              </a:rPr>
              <a:t>Life is a struggle</a:t>
            </a:r>
          </a:p>
        </p:txBody>
      </p:sp>
    </p:spTree>
    <p:extLst>
      <p:ext uri="{BB962C8B-B14F-4D97-AF65-F5344CB8AC3E}">
        <p14:creationId xmlns:p14="http://schemas.microsoft.com/office/powerpoint/2010/main" val="26720683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317451"/>
            <a:ext cx="9144000" cy="4524315"/>
          </a:xfrm>
          <a:prstGeom prst="rect">
            <a:avLst/>
          </a:prstGeom>
          <a:noFill/>
        </p:spPr>
        <p:txBody>
          <a:bodyPr wrap="square" rtlCol="0">
            <a:spAutoFit/>
          </a:bodyPr>
          <a:lstStyle/>
          <a:p>
            <a:pPr algn="ctr"/>
            <a:r>
              <a:rPr lang="en-US" sz="3200" dirty="0" smtClean="0">
                <a:solidFill>
                  <a:srgbClr val="FFFFFF"/>
                </a:solidFill>
              </a:rPr>
              <a:t>For </a:t>
            </a:r>
            <a:r>
              <a:rPr lang="en-US" sz="3200" dirty="0">
                <a:solidFill>
                  <a:srgbClr val="FFFFFF"/>
                </a:solidFill>
              </a:rPr>
              <a:t>I am already being poured out like a drink offering, and the time for my departure is near. </a:t>
            </a:r>
            <a:r>
              <a:rPr lang="en-US" sz="3200" dirty="0" smtClean="0">
                <a:solidFill>
                  <a:srgbClr val="FFFFFF"/>
                </a:solidFill>
              </a:rPr>
              <a:t>I </a:t>
            </a:r>
            <a:r>
              <a:rPr lang="en-US" sz="3200" dirty="0">
                <a:solidFill>
                  <a:srgbClr val="FFFFFF"/>
                </a:solidFill>
              </a:rPr>
              <a:t>have fought the good fight, I have finished the race, I have kept the faith. </a:t>
            </a:r>
            <a:r>
              <a:rPr lang="en-US" sz="3200" dirty="0" smtClean="0">
                <a:solidFill>
                  <a:srgbClr val="FFFFFF"/>
                </a:solidFill>
              </a:rPr>
              <a:t>Now </a:t>
            </a:r>
            <a:r>
              <a:rPr lang="en-US" sz="3200" dirty="0">
                <a:solidFill>
                  <a:srgbClr val="FFFFFF"/>
                </a:solidFill>
              </a:rPr>
              <a:t>there is in store for me the crown of righteousness, which the Lord, the righteous Judge, will award to me on that day—and not only to me, but also to all who have longed for his appearing</a:t>
            </a:r>
            <a:r>
              <a:rPr lang="en-US" sz="3200" dirty="0" smtClean="0">
                <a:solidFill>
                  <a:srgbClr val="FFFFFF"/>
                </a:solidFill>
              </a:rPr>
              <a:t>. </a:t>
            </a:r>
          </a:p>
          <a:p>
            <a:pPr algn="ctr"/>
            <a:endParaRPr lang="en-US" sz="3200" dirty="0">
              <a:solidFill>
                <a:srgbClr val="FFFFFF"/>
              </a:solidFill>
            </a:endParaRPr>
          </a:p>
          <a:p>
            <a:pPr algn="ctr"/>
            <a:r>
              <a:rPr lang="en-US" sz="3200" b="1" dirty="0" smtClean="0">
                <a:solidFill>
                  <a:srgbClr val="FFFFFF"/>
                </a:solidFill>
              </a:rPr>
              <a:t>2 Timothy 4:6-8</a:t>
            </a:r>
            <a:endParaRPr lang="en-GB" sz="3200" b="1" dirty="0">
              <a:solidFill>
                <a:srgbClr val="FFFFFF"/>
              </a:solidFill>
            </a:endParaRPr>
          </a:p>
        </p:txBody>
      </p:sp>
    </p:spTree>
    <p:extLst>
      <p:ext uri="{BB962C8B-B14F-4D97-AF65-F5344CB8AC3E}">
        <p14:creationId xmlns:p14="http://schemas.microsoft.com/office/powerpoint/2010/main" val="77473429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Tree>
    <p:extLst>
      <p:ext uri="{BB962C8B-B14F-4D97-AF65-F5344CB8AC3E}">
        <p14:creationId xmlns:p14="http://schemas.microsoft.com/office/powerpoint/2010/main" val="5724531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238080"/>
            <a:ext cx="9144000" cy="1569660"/>
          </a:xfrm>
          <a:prstGeom prst="rect">
            <a:avLst/>
          </a:prstGeom>
          <a:noFill/>
        </p:spPr>
        <p:txBody>
          <a:bodyPr wrap="square" rtlCol="0">
            <a:spAutoFit/>
          </a:bodyPr>
          <a:lstStyle/>
          <a:p>
            <a:pPr marL="514350" indent="-514350" algn="ctr">
              <a:buAutoNum type="arabicPeriod"/>
            </a:pPr>
            <a:r>
              <a:rPr lang="en-US" sz="3200" dirty="0" smtClean="0">
                <a:solidFill>
                  <a:srgbClr val="FFFFFF"/>
                </a:solidFill>
              </a:rPr>
              <a:t>Life is a struggle</a:t>
            </a:r>
          </a:p>
          <a:p>
            <a:pPr marL="514350" indent="-514350" algn="ctr">
              <a:buAutoNum type="arabicPeriod"/>
            </a:pPr>
            <a:endParaRPr lang="en-US" sz="3200" dirty="0">
              <a:solidFill>
                <a:srgbClr val="FFFFFF"/>
              </a:solidFill>
            </a:endParaRPr>
          </a:p>
          <a:p>
            <a:pPr marL="514350" indent="-514350" algn="ctr">
              <a:buAutoNum type="arabicPeriod"/>
            </a:pPr>
            <a:r>
              <a:rPr lang="en-US" sz="3200" b="1" dirty="0" smtClean="0">
                <a:solidFill>
                  <a:srgbClr val="FFFFFF"/>
                </a:solidFill>
              </a:rPr>
              <a:t>Death is an adventure</a:t>
            </a:r>
          </a:p>
        </p:txBody>
      </p:sp>
    </p:spTree>
    <p:extLst>
      <p:ext uri="{BB962C8B-B14F-4D97-AF65-F5344CB8AC3E}">
        <p14:creationId xmlns:p14="http://schemas.microsoft.com/office/powerpoint/2010/main" val="371761237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Tree>
    <p:extLst>
      <p:ext uri="{BB962C8B-B14F-4D97-AF65-F5344CB8AC3E}">
        <p14:creationId xmlns:p14="http://schemas.microsoft.com/office/powerpoint/2010/main" val="147868932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562459"/>
            <a:ext cx="9144000" cy="4031873"/>
          </a:xfrm>
          <a:prstGeom prst="rect">
            <a:avLst/>
          </a:prstGeom>
          <a:noFill/>
        </p:spPr>
        <p:txBody>
          <a:bodyPr wrap="square" rtlCol="0">
            <a:spAutoFit/>
          </a:bodyPr>
          <a:lstStyle/>
          <a:p>
            <a:pPr algn="ctr"/>
            <a:r>
              <a:rPr lang="x-none" sz="3200" dirty="0">
                <a:solidFill>
                  <a:srgbClr val="FFFFFF"/>
                </a:solidFill>
              </a:rPr>
              <a:t>“</a:t>
            </a:r>
            <a:r>
              <a:rPr lang="en-US" sz="3200" dirty="0">
                <a:solidFill>
                  <a:srgbClr val="FFFFFF"/>
                </a:solidFill>
              </a:rPr>
              <a:t>All their life in this world and all their adventures in Narnia had only been the cover and the title page: now at last they were beginning Chapter One of the Great Story which no one on earth has read: which goes on for ever: in which every chapter is better than the one before.</a:t>
            </a:r>
            <a:r>
              <a:rPr lang="en-US" sz="3200" dirty="0" smtClean="0">
                <a:solidFill>
                  <a:srgbClr val="FFFFFF"/>
                </a:solidFill>
              </a:rPr>
              <a:t>”</a:t>
            </a:r>
          </a:p>
          <a:p>
            <a:pPr algn="ctr"/>
            <a:endParaRPr lang="en-US" sz="3200" dirty="0">
              <a:solidFill>
                <a:srgbClr val="FFFFFF"/>
              </a:solidFill>
            </a:endParaRPr>
          </a:p>
          <a:p>
            <a:pPr algn="ctr"/>
            <a:r>
              <a:rPr lang="en-US" sz="3200" b="1" dirty="0" smtClean="0">
                <a:solidFill>
                  <a:srgbClr val="FFFFFF"/>
                </a:solidFill>
              </a:rPr>
              <a:t>C.S. Lewis</a:t>
            </a:r>
            <a:endParaRPr lang="en-GB" sz="3200" b="1" dirty="0">
              <a:solidFill>
                <a:srgbClr val="FFFFFF"/>
              </a:solidFill>
            </a:endParaRPr>
          </a:p>
        </p:txBody>
      </p:sp>
    </p:spTree>
    <p:extLst>
      <p:ext uri="{BB962C8B-B14F-4D97-AF65-F5344CB8AC3E}">
        <p14:creationId xmlns:p14="http://schemas.microsoft.com/office/powerpoint/2010/main" val="3139942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238080"/>
            <a:ext cx="9144000" cy="2554545"/>
          </a:xfrm>
          <a:prstGeom prst="rect">
            <a:avLst/>
          </a:prstGeom>
          <a:noFill/>
        </p:spPr>
        <p:txBody>
          <a:bodyPr wrap="square" rtlCol="0">
            <a:spAutoFit/>
          </a:bodyPr>
          <a:lstStyle/>
          <a:p>
            <a:pPr marL="514350" indent="-514350" algn="ctr">
              <a:buAutoNum type="arabicPeriod"/>
            </a:pPr>
            <a:r>
              <a:rPr lang="en-US" sz="3200" dirty="0" smtClean="0">
                <a:solidFill>
                  <a:srgbClr val="FFFFFF"/>
                </a:solidFill>
              </a:rPr>
              <a:t>Life is a struggle</a:t>
            </a:r>
          </a:p>
          <a:p>
            <a:pPr marL="514350" indent="-514350" algn="ctr">
              <a:buAutoNum type="arabicPeriod"/>
            </a:pPr>
            <a:endParaRPr lang="en-US" sz="3200" dirty="0">
              <a:solidFill>
                <a:srgbClr val="FFFFFF"/>
              </a:solidFill>
            </a:endParaRPr>
          </a:p>
          <a:p>
            <a:pPr marL="514350" indent="-514350" algn="ctr">
              <a:buAutoNum type="arabicPeriod"/>
            </a:pPr>
            <a:r>
              <a:rPr lang="en-US" sz="3200" dirty="0" smtClean="0">
                <a:solidFill>
                  <a:srgbClr val="FFFFFF"/>
                </a:solidFill>
              </a:rPr>
              <a:t>Death is an adventure</a:t>
            </a:r>
          </a:p>
          <a:p>
            <a:pPr marL="514350" indent="-514350" algn="ctr">
              <a:buAutoNum type="arabicPeriod"/>
            </a:pPr>
            <a:endParaRPr lang="en-US" sz="3200" dirty="0">
              <a:solidFill>
                <a:srgbClr val="FFFFFF"/>
              </a:solidFill>
            </a:endParaRPr>
          </a:p>
          <a:p>
            <a:pPr marL="514350" indent="-514350" algn="ctr">
              <a:buAutoNum type="arabicPeriod"/>
            </a:pPr>
            <a:r>
              <a:rPr lang="en-US" sz="3200" b="1" dirty="0" smtClean="0">
                <a:solidFill>
                  <a:srgbClr val="FFFFFF"/>
                </a:solidFill>
              </a:rPr>
              <a:t>History is a masterpiece</a:t>
            </a:r>
          </a:p>
        </p:txBody>
      </p:sp>
    </p:spTree>
    <p:extLst>
      <p:ext uri="{BB962C8B-B14F-4D97-AF65-F5344CB8AC3E}">
        <p14:creationId xmlns:p14="http://schemas.microsoft.com/office/powerpoint/2010/main" val="371761237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creenshot 2025-09-26 at 01.22.36.png" descr="Screenshot 2025-09-26 at 01.22.36.png"/>
          <p:cNvPicPr>
            <a:picLocks noChangeAspect="1"/>
          </p:cNvPicPr>
          <p:nvPr/>
        </p:nvPicPr>
        <p:blipFill>
          <a:blip r:embed="rId2">
            <a:extLst/>
          </a:blip>
          <a:stretch>
            <a:fillRect/>
          </a:stretch>
        </p:blipFill>
        <p:spPr>
          <a:xfrm>
            <a:off x="0" y="0"/>
            <a:ext cx="9144000" cy="5143500"/>
          </a:xfrm>
          <a:prstGeom prst="rect">
            <a:avLst/>
          </a:prstGeom>
          <a:ln w="12700">
            <a:miter lim="400000"/>
          </a:ln>
        </p:spPr>
      </p:pic>
    </p:spTree>
    <p:extLst>
      <p:ext uri="{BB962C8B-B14F-4D97-AF65-F5344CB8AC3E}">
        <p14:creationId xmlns:p14="http://schemas.microsoft.com/office/powerpoint/2010/main" val="17471355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975093"/>
            <a:ext cx="9144000" cy="3539430"/>
          </a:xfrm>
          <a:prstGeom prst="rect">
            <a:avLst/>
          </a:prstGeom>
          <a:noFill/>
        </p:spPr>
        <p:txBody>
          <a:bodyPr wrap="square" rtlCol="0">
            <a:spAutoFit/>
          </a:bodyPr>
          <a:lstStyle/>
          <a:p>
            <a:pPr algn="ctr"/>
            <a:r>
              <a:rPr lang="en-US" sz="3200" dirty="0">
                <a:solidFill>
                  <a:srgbClr val="FFFFFF"/>
                </a:solidFill>
              </a:rPr>
              <a:t>‘For two whole years Paul stayed there in his own rented house and welcomed all who came to see him. He proclaimed the kingdom of God and taught about the Lord Jesus Christ—with all boldness and without hindrance!’ </a:t>
            </a:r>
            <a:endParaRPr lang="en-US" sz="3200" dirty="0" smtClean="0">
              <a:solidFill>
                <a:srgbClr val="FFFFFF"/>
              </a:solidFill>
            </a:endParaRPr>
          </a:p>
          <a:p>
            <a:pPr algn="ctr"/>
            <a:endParaRPr lang="en-US" sz="3200" b="1" dirty="0">
              <a:solidFill>
                <a:srgbClr val="FFFFFF"/>
              </a:solidFill>
            </a:endParaRPr>
          </a:p>
          <a:p>
            <a:pPr algn="ctr"/>
            <a:r>
              <a:rPr lang="en-US" sz="3200" b="1" dirty="0" smtClean="0">
                <a:solidFill>
                  <a:srgbClr val="FFFFFF"/>
                </a:solidFill>
              </a:rPr>
              <a:t>Acts </a:t>
            </a:r>
            <a:r>
              <a:rPr lang="en-US" sz="3200" b="1" dirty="0">
                <a:solidFill>
                  <a:srgbClr val="FFFFFF"/>
                </a:solidFill>
              </a:rPr>
              <a:t>28:30–31</a:t>
            </a:r>
            <a:endParaRPr lang="en-GB" sz="3200" dirty="0">
              <a:solidFill>
                <a:srgbClr val="FFFFFF"/>
              </a:solidFill>
            </a:endParaRPr>
          </a:p>
        </p:txBody>
      </p:sp>
    </p:spTree>
    <p:extLst>
      <p:ext uri="{BB962C8B-B14F-4D97-AF65-F5344CB8AC3E}">
        <p14:creationId xmlns:p14="http://schemas.microsoft.com/office/powerpoint/2010/main" val="40527065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creenshot 2025-09-26 at 01.22.36.png" descr="Screenshot 2025-09-26 at 01.22.36.png"/>
          <p:cNvPicPr>
            <a:picLocks noChangeAspect="1"/>
          </p:cNvPicPr>
          <p:nvPr/>
        </p:nvPicPr>
        <p:blipFill>
          <a:blip r:embed="rId2">
            <a:extLst/>
          </a:blip>
          <a:stretch>
            <a:fillRect/>
          </a:stretch>
        </p:blipFill>
        <p:spPr>
          <a:xfrm>
            <a:off x="0" y="0"/>
            <a:ext cx="9144000" cy="5143500"/>
          </a:xfrm>
          <a:prstGeom prst="rect">
            <a:avLst/>
          </a:prstGeom>
          <a:ln w="12700">
            <a:miter lim="400000"/>
          </a:ln>
        </p:spPr>
      </p:pic>
    </p:spTree>
    <p:extLst>
      <p:ext uri="{BB962C8B-B14F-4D97-AF65-F5344CB8AC3E}">
        <p14:creationId xmlns:p14="http://schemas.microsoft.com/office/powerpoint/2010/main" val="41598670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839029"/>
            <a:ext cx="9144000" cy="3539430"/>
          </a:xfrm>
          <a:prstGeom prst="rect">
            <a:avLst/>
          </a:prstGeom>
          <a:noFill/>
        </p:spPr>
        <p:txBody>
          <a:bodyPr wrap="square" rtlCol="0">
            <a:spAutoFit/>
          </a:bodyPr>
          <a:lstStyle/>
          <a:p>
            <a:pPr algn="ctr"/>
            <a:r>
              <a:rPr lang="en-US" sz="3200" dirty="0">
                <a:solidFill>
                  <a:srgbClr val="FFFFFF"/>
                </a:solidFill>
              </a:rPr>
              <a:t>6 For I am already being poured out like a drink offering, and the time for my departure is near. 7 I have fought the good fight, I have finished the race, I have kept the faith. 8 Now there is in store for me the crown of righteousness, which the Lord, the righteous Judge, will award to me on that day—and not only to me, but also to all who have longed for his appearing</a:t>
            </a:r>
            <a:r>
              <a:rPr lang="en-US" sz="3200" dirty="0" smtClean="0">
                <a:solidFill>
                  <a:srgbClr val="FFFFFF"/>
                </a:solidFill>
              </a:rPr>
              <a:t>.</a:t>
            </a:r>
            <a:endParaRPr lang="en-GB" sz="3200" dirty="0">
              <a:solidFill>
                <a:srgbClr val="FFFFFF"/>
              </a:solidFill>
            </a:endParaRPr>
          </a:p>
        </p:txBody>
      </p:sp>
    </p:spTree>
    <p:extLst>
      <p:ext uri="{BB962C8B-B14F-4D97-AF65-F5344CB8AC3E}">
        <p14:creationId xmlns:p14="http://schemas.microsoft.com/office/powerpoint/2010/main" val="220119302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0" y="358363"/>
            <a:ext cx="9144000" cy="4524315"/>
          </a:xfrm>
          <a:prstGeom prst="rect">
            <a:avLst/>
          </a:prstGeom>
          <a:noFill/>
        </p:spPr>
        <p:txBody>
          <a:bodyPr wrap="square" rtlCol="0">
            <a:spAutoFit/>
          </a:bodyPr>
          <a:lstStyle/>
          <a:p>
            <a:pPr algn="ctr"/>
            <a:r>
              <a:rPr lang="en-US" sz="3200" dirty="0">
                <a:solidFill>
                  <a:srgbClr val="FFFFFF"/>
                </a:solidFill>
              </a:rPr>
              <a:t>9 Do your best to come to me quickly, 10 for Demas, because he loved this world, has deserted me and has gone to Thessalonica. </a:t>
            </a:r>
            <a:r>
              <a:rPr lang="en-US" sz="3200" dirty="0" err="1">
                <a:solidFill>
                  <a:srgbClr val="FFFFFF"/>
                </a:solidFill>
              </a:rPr>
              <a:t>Crescens</a:t>
            </a:r>
            <a:r>
              <a:rPr lang="en-US" sz="3200" dirty="0">
                <a:solidFill>
                  <a:srgbClr val="FFFFFF"/>
                </a:solidFill>
              </a:rPr>
              <a:t> has gone to Galatia, and Titus to Dalmatia. 11 Only Luke is with me. Get Mark and bring him with you, because he is helpful to me in my ministry. 12 I sent </a:t>
            </a:r>
            <a:r>
              <a:rPr lang="en-US" sz="3200" dirty="0" err="1">
                <a:solidFill>
                  <a:srgbClr val="FFFFFF"/>
                </a:solidFill>
              </a:rPr>
              <a:t>Tychicus</a:t>
            </a:r>
            <a:r>
              <a:rPr lang="en-US" sz="3200" dirty="0">
                <a:solidFill>
                  <a:srgbClr val="FFFFFF"/>
                </a:solidFill>
              </a:rPr>
              <a:t> to Ephesus. 13 When you come, bring the cloak that I left with Carpus at Troas, and my scrolls, especially the parchments.</a:t>
            </a:r>
            <a:endParaRPr lang="en-GB" sz="3200" dirty="0">
              <a:solidFill>
                <a:srgbClr val="FFFFFF"/>
              </a:solidFill>
            </a:endParaRPr>
          </a:p>
        </p:txBody>
      </p:sp>
    </p:spTree>
    <p:extLst>
      <p:ext uri="{BB962C8B-B14F-4D97-AF65-F5344CB8AC3E}">
        <p14:creationId xmlns:p14="http://schemas.microsoft.com/office/powerpoint/2010/main" val="202727602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782335"/>
            <a:ext cx="9144000" cy="3539430"/>
          </a:xfrm>
          <a:prstGeom prst="rect">
            <a:avLst/>
          </a:prstGeom>
          <a:noFill/>
        </p:spPr>
        <p:txBody>
          <a:bodyPr wrap="square" rtlCol="0">
            <a:spAutoFit/>
          </a:bodyPr>
          <a:lstStyle/>
          <a:p>
            <a:pPr algn="ctr"/>
            <a:r>
              <a:rPr lang="en-US" sz="3200" dirty="0">
                <a:solidFill>
                  <a:srgbClr val="FFFFFF"/>
                </a:solidFill>
              </a:rPr>
              <a:t>14 Alexander the metalworker did me a great deal of harm. The Lord will repay him for what he has done. 15 You too should be on your guard against him, because he strongly opposed our message. 16 At my first </a:t>
            </a:r>
            <a:r>
              <a:rPr lang="en-US" sz="3200" dirty="0" err="1">
                <a:solidFill>
                  <a:srgbClr val="FFFFFF"/>
                </a:solidFill>
              </a:rPr>
              <a:t>defence</a:t>
            </a:r>
            <a:r>
              <a:rPr lang="en-US" sz="3200" dirty="0">
                <a:solidFill>
                  <a:srgbClr val="FFFFFF"/>
                </a:solidFill>
              </a:rPr>
              <a:t>, no one came to my support, but everyone deserted me. May it not be held against them.</a:t>
            </a:r>
            <a:endParaRPr lang="en-GB" sz="3200" dirty="0">
              <a:solidFill>
                <a:srgbClr val="FFFFFF"/>
              </a:solidFill>
            </a:endParaRPr>
          </a:p>
        </p:txBody>
      </p:sp>
    </p:spTree>
    <p:extLst>
      <p:ext uri="{BB962C8B-B14F-4D97-AF65-F5344CB8AC3E}">
        <p14:creationId xmlns:p14="http://schemas.microsoft.com/office/powerpoint/2010/main" val="20272760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770997"/>
            <a:ext cx="9144000" cy="3539430"/>
          </a:xfrm>
          <a:prstGeom prst="rect">
            <a:avLst/>
          </a:prstGeom>
          <a:noFill/>
        </p:spPr>
        <p:txBody>
          <a:bodyPr wrap="square" rtlCol="0">
            <a:spAutoFit/>
          </a:bodyPr>
          <a:lstStyle/>
          <a:p>
            <a:pPr algn="ctr"/>
            <a:r>
              <a:rPr lang="en-US" sz="3200" dirty="0">
                <a:solidFill>
                  <a:srgbClr val="FFFFFF"/>
                </a:solidFill>
              </a:rPr>
              <a:t>17 But the Lord stood at my side and gave me strength, so that through me the message might be fully proclaimed and all the Gentiles might hear it. And I was delivered from the lion</a:t>
            </a:r>
            <a:r>
              <a:rPr lang="x-none" sz="3200" dirty="0">
                <a:solidFill>
                  <a:srgbClr val="FFFFFF"/>
                </a:solidFill>
              </a:rPr>
              <a:t>’</a:t>
            </a:r>
            <a:r>
              <a:rPr lang="en-US" sz="3200" dirty="0">
                <a:solidFill>
                  <a:srgbClr val="FFFFFF"/>
                </a:solidFill>
              </a:rPr>
              <a:t>s mouth. 18 The Lord will rescue me from every evil attack and will bring me safely to his heavenly kingdom. To him be glory for ever and ever. Amen.</a:t>
            </a:r>
            <a:endParaRPr lang="en-GB" sz="3200" dirty="0">
              <a:solidFill>
                <a:srgbClr val="FFFFFF"/>
              </a:solidFill>
            </a:endParaRPr>
          </a:p>
        </p:txBody>
      </p:sp>
    </p:spTree>
    <p:extLst>
      <p:ext uri="{BB962C8B-B14F-4D97-AF65-F5344CB8AC3E}">
        <p14:creationId xmlns:p14="http://schemas.microsoft.com/office/powerpoint/2010/main" val="20272760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25-09-26 at 01.28.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7" name="TextBox 6"/>
          <p:cNvSpPr txBox="1"/>
          <p:nvPr/>
        </p:nvSpPr>
        <p:spPr>
          <a:xfrm>
            <a:off x="-1" y="374144"/>
            <a:ext cx="9144000" cy="4031873"/>
          </a:xfrm>
          <a:prstGeom prst="rect">
            <a:avLst/>
          </a:prstGeom>
          <a:noFill/>
        </p:spPr>
        <p:txBody>
          <a:bodyPr wrap="square" rtlCol="0">
            <a:spAutoFit/>
          </a:bodyPr>
          <a:lstStyle/>
          <a:p>
            <a:pPr algn="ctr"/>
            <a:r>
              <a:rPr lang="en-US" sz="3200" dirty="0">
                <a:solidFill>
                  <a:srgbClr val="FFFFFF"/>
                </a:solidFill>
              </a:rPr>
              <a:t>19 Greet Priscilla and Aquila and the household of </a:t>
            </a:r>
            <a:r>
              <a:rPr lang="en-US" sz="3200" dirty="0" err="1">
                <a:solidFill>
                  <a:srgbClr val="FFFFFF"/>
                </a:solidFill>
              </a:rPr>
              <a:t>Onesiphorus</a:t>
            </a:r>
            <a:r>
              <a:rPr lang="en-US" sz="3200" dirty="0">
                <a:solidFill>
                  <a:srgbClr val="FFFFFF"/>
                </a:solidFill>
              </a:rPr>
              <a:t>. 20 Erastus stayed in Corinth, and I left </a:t>
            </a:r>
            <a:r>
              <a:rPr lang="en-US" sz="3200" dirty="0" err="1">
                <a:solidFill>
                  <a:srgbClr val="FFFFFF"/>
                </a:solidFill>
              </a:rPr>
              <a:t>Trophimus</a:t>
            </a:r>
            <a:r>
              <a:rPr lang="en-US" sz="3200" dirty="0">
                <a:solidFill>
                  <a:srgbClr val="FFFFFF"/>
                </a:solidFill>
              </a:rPr>
              <a:t> sick in Miletus. 21 Do your best to get here before winter. </a:t>
            </a:r>
            <a:r>
              <a:rPr lang="en-US" sz="3200" dirty="0" err="1">
                <a:solidFill>
                  <a:srgbClr val="FFFFFF"/>
                </a:solidFill>
              </a:rPr>
              <a:t>Eubulus</a:t>
            </a:r>
            <a:r>
              <a:rPr lang="en-US" sz="3200" dirty="0">
                <a:solidFill>
                  <a:srgbClr val="FFFFFF"/>
                </a:solidFill>
              </a:rPr>
              <a:t> greets you, and so do </a:t>
            </a:r>
            <a:r>
              <a:rPr lang="en-US" sz="3200" dirty="0" err="1">
                <a:solidFill>
                  <a:srgbClr val="FFFFFF"/>
                </a:solidFill>
              </a:rPr>
              <a:t>Pudens</a:t>
            </a:r>
            <a:r>
              <a:rPr lang="en-US" sz="3200" dirty="0">
                <a:solidFill>
                  <a:srgbClr val="FFFFFF"/>
                </a:solidFill>
              </a:rPr>
              <a:t>, Linus, Claudia and all the brothers and sisters. 22 The Lord be with your spirit. Grace be with you all. </a:t>
            </a:r>
            <a:endParaRPr lang="en-US" sz="3200" dirty="0" smtClean="0">
              <a:solidFill>
                <a:srgbClr val="FFFFFF"/>
              </a:solidFill>
            </a:endParaRPr>
          </a:p>
          <a:p>
            <a:pPr algn="ctr"/>
            <a:endParaRPr lang="en-US" sz="3200" b="1" dirty="0">
              <a:solidFill>
                <a:srgbClr val="FFFFFF"/>
              </a:solidFill>
            </a:endParaRPr>
          </a:p>
          <a:p>
            <a:pPr algn="ctr"/>
            <a:r>
              <a:rPr lang="en-US" sz="3200" b="1" dirty="0" smtClean="0">
                <a:solidFill>
                  <a:srgbClr val="FFFFFF"/>
                </a:solidFill>
              </a:rPr>
              <a:t>2 </a:t>
            </a:r>
            <a:r>
              <a:rPr lang="en-US" sz="3200" b="1" dirty="0">
                <a:solidFill>
                  <a:srgbClr val="FFFFFF"/>
                </a:solidFill>
              </a:rPr>
              <a:t>Timothy 4:6–22</a:t>
            </a:r>
            <a:endParaRPr lang="en-GB" sz="3200" dirty="0">
              <a:solidFill>
                <a:srgbClr val="FFFFFF"/>
              </a:solidFill>
            </a:endParaRPr>
          </a:p>
        </p:txBody>
      </p:sp>
    </p:spTree>
    <p:extLst>
      <p:ext uri="{BB962C8B-B14F-4D97-AF65-F5344CB8AC3E}">
        <p14:creationId xmlns:p14="http://schemas.microsoft.com/office/powerpoint/2010/main" val="20272760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creenshot 2025-09-26 at 01.22.36.png" descr="Screenshot 2025-09-26 at 01.22.36.png"/>
          <p:cNvPicPr>
            <a:picLocks noChangeAspect="1"/>
          </p:cNvPicPr>
          <p:nvPr/>
        </p:nvPicPr>
        <p:blipFill>
          <a:blip r:embed="rId2">
            <a:extLst/>
          </a:blip>
          <a:stretch>
            <a:fillRect/>
          </a:stretch>
        </p:blipFill>
        <p:spPr>
          <a:xfrm>
            <a:off x="0" y="0"/>
            <a:ext cx="9144000" cy="5143500"/>
          </a:xfrm>
          <a:prstGeom prst="rect">
            <a:avLst/>
          </a:prstGeom>
          <a:ln w="12700">
            <a:miter lim="400000"/>
          </a:ln>
        </p:spPr>
      </p:pic>
    </p:spTree>
    <p:extLst>
      <p:ext uri="{BB962C8B-B14F-4D97-AF65-F5344CB8AC3E}">
        <p14:creationId xmlns:p14="http://schemas.microsoft.com/office/powerpoint/2010/main" val="281783840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TotalTime>
  <Words>627</Words>
  <Application>Microsoft Macintosh PowerPoint</Application>
  <PresentationFormat>On-screen Show (16:9)</PresentationFormat>
  <Paragraphs>25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frinton free church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marlowe</dc:creator>
  <cp:lastModifiedBy>ben marlowe</cp:lastModifiedBy>
  <cp:revision>4</cp:revision>
  <dcterms:created xsi:type="dcterms:W3CDTF">2025-09-26T00:27:25Z</dcterms:created>
  <dcterms:modified xsi:type="dcterms:W3CDTF">2025-09-26T00:53:50Z</dcterms:modified>
</cp:coreProperties>
</file>