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2" r:id="rId3"/>
    <p:sldId id="261" r:id="rId4"/>
    <p:sldId id="264" r:id="rId5"/>
    <p:sldId id="271" r:id="rId6"/>
    <p:sldId id="278"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14" autoAdjust="0"/>
    <p:restoredTop sz="94673" autoAdjust="0"/>
  </p:normalViewPr>
  <p:slideViewPr>
    <p:cSldViewPr snapToGrid="0">
      <p:cViewPr varScale="1">
        <p:scale>
          <a:sx n="82" d="100"/>
          <a:sy n="82" d="100"/>
        </p:scale>
        <p:origin x="504" y="58"/>
      </p:cViewPr>
      <p:guideLst/>
    </p:cSldViewPr>
  </p:slideViewPr>
  <p:outlineViewPr>
    <p:cViewPr>
      <p:scale>
        <a:sx n="33" d="100"/>
        <a:sy n="33" d="100"/>
      </p:scale>
      <p:origin x="0" y="-427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E8CCB-4620-7C3F-3173-F78C884BB78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87BD116-8D9C-1589-1454-5863D10688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D9B7C3E-92FB-7699-5B54-DD24C3FA2501}"/>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5" name="Footer Placeholder 4">
            <a:extLst>
              <a:ext uri="{FF2B5EF4-FFF2-40B4-BE49-F238E27FC236}">
                <a16:creationId xmlns:a16="http://schemas.microsoft.com/office/drawing/2014/main" id="{65E20F16-82CA-B9CB-D9DE-21FD718A07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318030-8A77-2BC0-F943-DE629F2A6E6F}"/>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2658317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8CEE8-51D9-BEAF-8266-A56675D3BE0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E77EDD2-2B23-57C5-A95F-22927289686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A1BBCC7-5812-2E46-E049-4A8C66E6E1B8}"/>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5" name="Footer Placeholder 4">
            <a:extLst>
              <a:ext uri="{FF2B5EF4-FFF2-40B4-BE49-F238E27FC236}">
                <a16:creationId xmlns:a16="http://schemas.microsoft.com/office/drawing/2014/main" id="{EB184379-BC33-4B51-D309-5A99117D1C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E02413-C8D5-6869-4B30-99A2B6F3E402}"/>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111399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DE20F2-F972-9979-37D7-5279BE08CB4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27B7AE2-EB5B-372C-F708-99D700D264A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24B703E-3B9E-9B8B-6CC3-F76DC305F123}"/>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5" name="Footer Placeholder 4">
            <a:extLst>
              <a:ext uri="{FF2B5EF4-FFF2-40B4-BE49-F238E27FC236}">
                <a16:creationId xmlns:a16="http://schemas.microsoft.com/office/drawing/2014/main" id="{9C211DEF-4712-79C2-3745-143C548DE4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FB0BD8-DC85-E6BA-BA1D-FD06EEA7C255}"/>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918074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CAAB3-2767-2E97-C95E-FD32BB466FC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18446E9-AA92-C5A6-4992-AE19CD2ED47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05BBA04-CA58-E05F-C32B-846BFA179A54}"/>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5" name="Footer Placeholder 4">
            <a:extLst>
              <a:ext uri="{FF2B5EF4-FFF2-40B4-BE49-F238E27FC236}">
                <a16:creationId xmlns:a16="http://schemas.microsoft.com/office/drawing/2014/main" id="{8ACF790B-D9B0-042F-A572-74BF775DC7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DDB925-BCEF-3D28-A037-EA31C36D3FED}"/>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4269544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38D5B-6051-0561-FD3F-2AD6BD92345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D290802-48D7-99CA-3C0C-F8A5E32EE3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22AC7E2-5575-B20B-894B-E3741A40F129}"/>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5" name="Footer Placeholder 4">
            <a:extLst>
              <a:ext uri="{FF2B5EF4-FFF2-40B4-BE49-F238E27FC236}">
                <a16:creationId xmlns:a16="http://schemas.microsoft.com/office/drawing/2014/main" id="{DD66BF6A-AE82-CC4D-6EA8-FB7112F8E2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EF75D8-25ED-E21C-CC31-0DF9ECCE03F6}"/>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234717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80DC2-1B9A-047B-7D4C-E7F7616D0BD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F60AEEB-6334-3F97-2F3B-417FE954983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3E5213C-AB58-17E2-7A57-3AE2592F9B8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FD7BA2D-7A40-0E1A-94AA-308285E8B1E1}"/>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6" name="Footer Placeholder 5">
            <a:extLst>
              <a:ext uri="{FF2B5EF4-FFF2-40B4-BE49-F238E27FC236}">
                <a16:creationId xmlns:a16="http://schemas.microsoft.com/office/drawing/2014/main" id="{846BBB14-0133-9D37-BE21-90451ED6B8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E18B43-9206-D5EC-3FB2-79FFB292F999}"/>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2720603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DD8A8-1EEE-BCA2-8BB1-DE509A262258}"/>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C4AE9B8-DCB1-933E-97EF-F9450190EC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7C6BF60-1959-7D2F-C387-DC18E95E78F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BA0C819-DABE-A4C7-95DB-26EB79002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C6F5CA2-769F-8429-95F1-C9A21548518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4E15983-E431-2DD7-F1C6-0B0EA9539177}"/>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8" name="Footer Placeholder 7">
            <a:extLst>
              <a:ext uri="{FF2B5EF4-FFF2-40B4-BE49-F238E27FC236}">
                <a16:creationId xmlns:a16="http://schemas.microsoft.com/office/drawing/2014/main" id="{A0355EEA-3854-EC26-43A0-A20C1DC535B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22AE4EA-2B0F-9314-561D-E89954297861}"/>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2934793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F6AF2-385A-999C-D2ED-F4B1810C914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0D15985-546B-A78C-3156-472C28632F1E}"/>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4" name="Footer Placeholder 3">
            <a:extLst>
              <a:ext uri="{FF2B5EF4-FFF2-40B4-BE49-F238E27FC236}">
                <a16:creationId xmlns:a16="http://schemas.microsoft.com/office/drawing/2014/main" id="{C407C8B4-EC28-8FA7-AD45-2A16B1CF9A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62F4C9-75D2-AD21-D668-3F5D9476AE00}"/>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3342229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82982E-E4BB-071F-886F-03ACFE2AE75A}"/>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3" name="Footer Placeholder 2">
            <a:extLst>
              <a:ext uri="{FF2B5EF4-FFF2-40B4-BE49-F238E27FC236}">
                <a16:creationId xmlns:a16="http://schemas.microsoft.com/office/drawing/2014/main" id="{78B5E59C-C839-28F1-4785-02725E8F5F3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2C5B2CC-FBC0-7B2A-2AC0-D62266440E31}"/>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1925744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E4367-B310-63A6-2E9B-EF9B5BB7FC5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18364E6-732A-5AAD-5970-926308C4BD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F656EF7-FD16-3001-1309-20CC63D5D3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7EF7125-26A0-5F86-8DCE-E56BD3903CB1}"/>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6" name="Footer Placeholder 5">
            <a:extLst>
              <a:ext uri="{FF2B5EF4-FFF2-40B4-BE49-F238E27FC236}">
                <a16:creationId xmlns:a16="http://schemas.microsoft.com/office/drawing/2014/main" id="{4799EFF0-5564-C336-2E0E-A22219D2FB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47E9F7-E3A8-A789-AB0E-E9CBA2851CDC}"/>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2441177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15ACD-E7BD-929C-E38A-AFC4F6243F1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8E89B6C-C729-CF09-E19B-1C8FFA4B55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9CBA82D-2117-0A9F-5512-54A811ECC9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F824A1-123F-B0BE-4713-C5FDC1EFB92F}"/>
              </a:ext>
            </a:extLst>
          </p:cNvPr>
          <p:cNvSpPr>
            <a:spLocks noGrp="1"/>
          </p:cNvSpPr>
          <p:nvPr>
            <p:ph type="dt" sz="half" idx="10"/>
          </p:nvPr>
        </p:nvSpPr>
        <p:spPr/>
        <p:txBody>
          <a:bodyPr/>
          <a:lstStyle/>
          <a:p>
            <a:fld id="{D766E595-ADDF-475D-AEF9-D018A33B037D}" type="datetimeFigureOut">
              <a:rPr lang="en-GB" smtClean="0"/>
              <a:t>06/11/2025</a:t>
            </a:fld>
            <a:endParaRPr lang="en-GB"/>
          </a:p>
        </p:txBody>
      </p:sp>
      <p:sp>
        <p:nvSpPr>
          <p:cNvPr id="6" name="Footer Placeholder 5">
            <a:extLst>
              <a:ext uri="{FF2B5EF4-FFF2-40B4-BE49-F238E27FC236}">
                <a16:creationId xmlns:a16="http://schemas.microsoft.com/office/drawing/2014/main" id="{EFFDA68E-D9B9-0938-B1F9-8189AEC36C1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5A3C2A-8D06-2A08-DD24-A1243AE4920F}"/>
              </a:ext>
            </a:extLst>
          </p:cNvPr>
          <p:cNvSpPr>
            <a:spLocks noGrp="1"/>
          </p:cNvSpPr>
          <p:nvPr>
            <p:ph type="sldNum" sz="quarter" idx="12"/>
          </p:nvPr>
        </p:nvSpPr>
        <p:spPr/>
        <p:txBody>
          <a:bodyPr/>
          <a:lstStyle/>
          <a:p>
            <a:fld id="{95974382-3473-4D4A-A297-2934E746666E}" type="slidenum">
              <a:rPr lang="en-GB" smtClean="0"/>
              <a:t>‹#›</a:t>
            </a:fld>
            <a:endParaRPr lang="en-GB"/>
          </a:p>
        </p:txBody>
      </p:sp>
    </p:spTree>
    <p:extLst>
      <p:ext uri="{BB962C8B-B14F-4D97-AF65-F5344CB8AC3E}">
        <p14:creationId xmlns:p14="http://schemas.microsoft.com/office/powerpoint/2010/main" val="1852150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6000">
              <a:schemeClr val="accent5">
                <a:lumMod val="20000"/>
                <a:lumOff val="80000"/>
                <a:alpha val="83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30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A5F40C-F4D3-7F4B-B40A-E571DDB1A7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0FD4F6E3-5BA7-EE0C-6BAC-E1C63F6E43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438AE02-E1FC-8E09-38B6-78281EB4FD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66E595-ADDF-475D-AEF9-D018A33B037D}" type="datetimeFigureOut">
              <a:rPr lang="en-GB" smtClean="0"/>
              <a:t>06/11/2025</a:t>
            </a:fld>
            <a:endParaRPr lang="en-GB"/>
          </a:p>
        </p:txBody>
      </p:sp>
      <p:sp>
        <p:nvSpPr>
          <p:cNvPr id="5" name="Footer Placeholder 4">
            <a:extLst>
              <a:ext uri="{FF2B5EF4-FFF2-40B4-BE49-F238E27FC236}">
                <a16:creationId xmlns:a16="http://schemas.microsoft.com/office/drawing/2014/main" id="{7BD7BF16-ECCD-2604-1A3C-CE1409B07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172BFA5-8B6D-FFB4-9316-BBC1850F1B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5974382-3473-4D4A-A297-2934E746666E}" type="slidenum">
              <a:rPr lang="en-GB" smtClean="0"/>
              <a:t>‹#›</a:t>
            </a:fld>
            <a:endParaRPr lang="en-GB"/>
          </a:p>
        </p:txBody>
      </p:sp>
    </p:spTree>
    <p:extLst>
      <p:ext uri="{BB962C8B-B14F-4D97-AF65-F5344CB8AC3E}">
        <p14:creationId xmlns:p14="http://schemas.microsoft.com/office/powerpoint/2010/main" val="230073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AB1DF-1D24-DF95-33FA-425ACCA91AB1}"/>
              </a:ext>
            </a:extLst>
          </p:cNvPr>
          <p:cNvSpPr>
            <a:spLocks noGrp="1"/>
          </p:cNvSpPr>
          <p:nvPr>
            <p:ph type="ctrTitle"/>
          </p:nvPr>
        </p:nvSpPr>
        <p:spPr/>
        <p:txBody>
          <a:bodyPr>
            <a:normAutofit fontScale="90000"/>
          </a:bodyPr>
          <a:lstStyle/>
          <a:p>
            <a:r>
              <a:rPr lang="en-GB" sz="5000" b="1" dirty="0">
                <a:latin typeface="Comic Sans MS" panose="030F0702030302020204" pitchFamily="66" charset="0"/>
              </a:rPr>
              <a:t>Great Lives – Great Lessons</a:t>
            </a:r>
            <a:br>
              <a:rPr lang="en-GB" sz="5000" b="1" dirty="0">
                <a:latin typeface="Comic Sans MS" panose="030F0702030302020204" pitchFamily="66" charset="0"/>
              </a:rPr>
            </a:br>
            <a:br>
              <a:rPr lang="en-GB" sz="5000" b="1" dirty="0">
                <a:latin typeface="Comic Sans MS" panose="030F0702030302020204" pitchFamily="66" charset="0"/>
              </a:rPr>
            </a:br>
            <a:r>
              <a:rPr lang="en-GB" sz="5000" b="1" dirty="0">
                <a:latin typeface="Comic Sans MS" panose="030F0702030302020204" pitchFamily="66" charset="0"/>
              </a:rPr>
              <a:t>Courage for such a time as this</a:t>
            </a:r>
          </a:p>
        </p:txBody>
      </p:sp>
      <p:sp>
        <p:nvSpPr>
          <p:cNvPr id="3" name="Subtitle 2">
            <a:extLst>
              <a:ext uri="{FF2B5EF4-FFF2-40B4-BE49-F238E27FC236}">
                <a16:creationId xmlns:a16="http://schemas.microsoft.com/office/drawing/2014/main" id="{EF9EA94A-4346-0349-B3C3-A2FED06FC066}"/>
              </a:ext>
            </a:extLst>
          </p:cNvPr>
          <p:cNvSpPr>
            <a:spLocks noGrp="1"/>
          </p:cNvSpPr>
          <p:nvPr>
            <p:ph type="subTitle" idx="1"/>
          </p:nvPr>
        </p:nvSpPr>
        <p:spPr/>
        <p:txBody>
          <a:bodyPr>
            <a:normAutofit/>
          </a:bodyPr>
          <a:lstStyle/>
          <a:p>
            <a:endParaRPr lang="en-GB" sz="3200" kern="100" dirty="0">
              <a:latin typeface="Comic Sans MS" panose="030F0702030302020204" pitchFamily="66" charset="0"/>
              <a:ea typeface="Aptos" panose="020B0004020202020204" pitchFamily="34" charset="0"/>
              <a:cs typeface="Times New Roman" panose="02020603050405020304" pitchFamily="18" charset="0"/>
            </a:endParaRPr>
          </a:p>
          <a:p>
            <a:r>
              <a:rPr lang="en-GB" sz="3200" kern="100" dirty="0">
                <a:latin typeface="Comic Sans MS" panose="030F0702030302020204" pitchFamily="66" charset="0"/>
                <a:ea typeface="Aptos" panose="020B0004020202020204" pitchFamily="34" charset="0"/>
                <a:cs typeface="Times New Roman" panose="02020603050405020304" pitchFamily="18" charset="0"/>
              </a:rPr>
              <a:t>Esther 4:12-17</a:t>
            </a:r>
            <a:endParaRPr lang="en-GB" sz="3200" dirty="0"/>
          </a:p>
        </p:txBody>
      </p:sp>
    </p:spTree>
    <p:extLst>
      <p:ext uri="{BB962C8B-B14F-4D97-AF65-F5344CB8AC3E}">
        <p14:creationId xmlns:p14="http://schemas.microsoft.com/office/powerpoint/2010/main" val="390631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3A26E-DFEA-F9DD-FD38-ED679BBCB17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BD9B37-B8E0-53AB-92C2-CBCDA9A3839F}"/>
              </a:ext>
            </a:extLst>
          </p:cNvPr>
          <p:cNvSpPr>
            <a:spLocks noGrp="1"/>
          </p:cNvSpPr>
          <p:nvPr>
            <p:ph idx="1"/>
          </p:nvPr>
        </p:nvSpPr>
        <p:spPr>
          <a:xfrm>
            <a:off x="838200" y="1185333"/>
            <a:ext cx="10515600" cy="4991630"/>
          </a:xfrm>
        </p:spPr>
        <p:txBody>
          <a:bodyPr>
            <a:noAutofit/>
          </a:bodyPr>
          <a:lstStyle/>
          <a:p>
            <a:pPr marL="0" indent="0">
              <a:buNone/>
            </a:pPr>
            <a:r>
              <a:rPr lang="en-GB" sz="3600" b="1" baseline="30000" dirty="0">
                <a:latin typeface="Comic Sans MS" panose="030F0702030302020204" pitchFamily="66" charset="0"/>
              </a:rPr>
              <a:t>12 </a:t>
            </a:r>
            <a:r>
              <a:rPr lang="en-GB" sz="3600" dirty="0">
                <a:latin typeface="Comic Sans MS" panose="030F0702030302020204" pitchFamily="66" charset="0"/>
              </a:rPr>
              <a:t>When Esther’s words were reported to Mordecai, </a:t>
            </a:r>
            <a:r>
              <a:rPr lang="en-GB" sz="3600" b="1" baseline="30000" dirty="0">
                <a:latin typeface="Comic Sans MS" panose="030F0702030302020204" pitchFamily="66" charset="0"/>
              </a:rPr>
              <a:t>13 </a:t>
            </a:r>
            <a:r>
              <a:rPr lang="en-GB" sz="3600" dirty="0">
                <a:latin typeface="Comic Sans MS" panose="030F0702030302020204" pitchFamily="66" charset="0"/>
              </a:rPr>
              <a:t>he sent back this answer: “Do not think that because you are in the king’s house you alone of all the Jews will escape. </a:t>
            </a:r>
            <a:r>
              <a:rPr lang="en-GB" sz="3600" b="1" baseline="30000" dirty="0">
                <a:latin typeface="Comic Sans MS" panose="030F0702030302020204" pitchFamily="66" charset="0"/>
              </a:rPr>
              <a:t>14 </a:t>
            </a:r>
            <a:r>
              <a:rPr lang="en-GB" sz="3600" dirty="0">
                <a:latin typeface="Comic Sans MS" panose="030F0702030302020204" pitchFamily="66" charset="0"/>
              </a:rPr>
              <a:t>For if you remain silent at this time, relief and deliverance for the Jews will arise from another place, but you and your father’s family will perish. And who knows but that you have come to your royal position for such a time as this?”</a:t>
            </a:r>
          </a:p>
        </p:txBody>
      </p:sp>
    </p:spTree>
    <p:extLst>
      <p:ext uri="{BB962C8B-B14F-4D97-AF65-F5344CB8AC3E}">
        <p14:creationId xmlns:p14="http://schemas.microsoft.com/office/powerpoint/2010/main" val="2096662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FA7F4-7F46-0DFE-638A-09C0EF315C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BC0D74-2BBB-FD1A-EC72-6D146481C3F8}"/>
              </a:ext>
            </a:extLst>
          </p:cNvPr>
          <p:cNvSpPr>
            <a:spLocks noGrp="1"/>
          </p:cNvSpPr>
          <p:nvPr>
            <p:ph idx="1"/>
          </p:nvPr>
        </p:nvSpPr>
        <p:spPr>
          <a:xfrm>
            <a:off x="838200" y="462844"/>
            <a:ext cx="10515600" cy="5926667"/>
          </a:xfrm>
        </p:spPr>
        <p:txBody>
          <a:bodyPr>
            <a:normAutofit/>
          </a:bodyPr>
          <a:lstStyle/>
          <a:p>
            <a:pPr marL="0" indent="0">
              <a:buNone/>
            </a:pPr>
            <a:r>
              <a:rPr lang="en-GB" sz="3600" b="1" baseline="30000" dirty="0">
                <a:latin typeface="Comic Sans MS" panose="030F0702030302020204" pitchFamily="66" charset="0"/>
              </a:rPr>
              <a:t>15 </a:t>
            </a:r>
            <a:r>
              <a:rPr lang="en-GB" sz="3600" dirty="0">
                <a:latin typeface="Comic Sans MS" panose="030F0702030302020204" pitchFamily="66" charset="0"/>
              </a:rPr>
              <a:t>Then Esther sent this reply to Mordecai: </a:t>
            </a:r>
            <a:r>
              <a:rPr lang="en-GB" sz="3600" b="1" baseline="30000" dirty="0">
                <a:latin typeface="Comic Sans MS" panose="030F0702030302020204" pitchFamily="66" charset="0"/>
              </a:rPr>
              <a:t>16 </a:t>
            </a:r>
            <a:r>
              <a:rPr lang="en-GB" sz="3600" dirty="0">
                <a:latin typeface="Comic Sans MS" panose="030F0702030302020204" pitchFamily="66" charset="0"/>
              </a:rPr>
              <a:t>“Go, gather together all the Jews who are in Susa, and fast for me. Do not eat or drink for three days, night or day. I and my attendants will fast as you do. When this is done, I will go to the king, even though it is against the law. And if I perish, I perish.”</a:t>
            </a:r>
          </a:p>
          <a:p>
            <a:pPr marL="0" indent="0">
              <a:buNone/>
            </a:pPr>
            <a:r>
              <a:rPr lang="en-GB" sz="3600" b="1" baseline="30000" dirty="0">
                <a:latin typeface="Comic Sans MS" panose="030F0702030302020204" pitchFamily="66" charset="0"/>
              </a:rPr>
              <a:t>17 </a:t>
            </a:r>
            <a:r>
              <a:rPr lang="en-GB" sz="3600" dirty="0">
                <a:latin typeface="Comic Sans MS" panose="030F0702030302020204" pitchFamily="66" charset="0"/>
              </a:rPr>
              <a:t>So Mordecai went away and carried out all of Esther’s instructions.</a:t>
            </a:r>
          </a:p>
          <a:p>
            <a:pPr marL="0" indent="0">
              <a:buNone/>
            </a:pPr>
            <a:endParaRPr lang="en-GB" sz="3600" dirty="0">
              <a:latin typeface="Comic Sans MS" panose="030F0702030302020204" pitchFamily="66" charset="0"/>
            </a:endParaRPr>
          </a:p>
          <a:p>
            <a:pPr marL="0" indent="0">
              <a:buNone/>
            </a:pPr>
            <a:r>
              <a:rPr lang="en-GB" sz="3600" dirty="0">
                <a:latin typeface="Comic Sans MS" panose="030F0702030302020204" pitchFamily="66" charset="0"/>
              </a:rPr>
              <a:t>Esther 4:12-17</a:t>
            </a:r>
          </a:p>
          <a:p>
            <a:pPr marL="0" indent="0">
              <a:buNone/>
            </a:pPr>
            <a:endParaRPr lang="en-GB" dirty="0"/>
          </a:p>
        </p:txBody>
      </p:sp>
    </p:spTree>
    <p:extLst>
      <p:ext uri="{BB962C8B-B14F-4D97-AF65-F5344CB8AC3E}">
        <p14:creationId xmlns:p14="http://schemas.microsoft.com/office/powerpoint/2010/main" val="2237469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8366D-5E58-3451-1D85-5592CDFD7F72}"/>
              </a:ext>
            </a:extLst>
          </p:cNvPr>
          <p:cNvSpPr>
            <a:spLocks noGrp="1"/>
          </p:cNvSpPr>
          <p:nvPr>
            <p:ph type="title"/>
          </p:nvPr>
        </p:nvSpPr>
        <p:spPr/>
        <p:txBody>
          <a:bodyPr>
            <a:normAutofit/>
          </a:bodyPr>
          <a:lstStyle/>
          <a:p>
            <a:r>
              <a:rPr lang="en-GB" sz="3200" b="1" kern="100" dirty="0">
                <a:latin typeface="Comic Sans MS" panose="030F0702030302020204" pitchFamily="66" charset="0"/>
                <a:ea typeface="Aptos" panose="020B0004020202020204" pitchFamily="34" charset="0"/>
                <a:cs typeface="Times New Roman" panose="02020603050405020304" pitchFamily="18" charset="0"/>
              </a:rPr>
              <a:t>Who was this young woman, Esther?</a:t>
            </a:r>
            <a:endParaRPr lang="en-GB" sz="2800" dirty="0"/>
          </a:p>
        </p:txBody>
      </p:sp>
      <p:sp>
        <p:nvSpPr>
          <p:cNvPr id="3" name="Content Placeholder 2">
            <a:extLst>
              <a:ext uri="{FF2B5EF4-FFF2-40B4-BE49-F238E27FC236}">
                <a16:creationId xmlns:a16="http://schemas.microsoft.com/office/drawing/2014/main" id="{3301F07F-45E8-D838-1629-6CFB49419411}"/>
              </a:ext>
            </a:extLst>
          </p:cNvPr>
          <p:cNvSpPr>
            <a:spLocks noGrp="1"/>
          </p:cNvSpPr>
          <p:nvPr>
            <p:ph idx="1"/>
          </p:nvPr>
        </p:nvSpPr>
        <p:spPr/>
        <p:txBody>
          <a:bodyPr>
            <a:normAutofit lnSpcReduction="10000"/>
          </a:bodyPr>
          <a:lstStyle/>
          <a:p>
            <a:pPr marL="0" indent="0">
              <a:buNone/>
            </a:pPr>
            <a:r>
              <a:rPr lang="en-GB" sz="3600" dirty="0">
                <a:latin typeface="Comic Sans MS" panose="030F0702030302020204" pitchFamily="66" charset="0"/>
              </a:rPr>
              <a:t>“Do not think that because you are in the King’s house, you alone of all the Jews will escape. For if you remain silent at this time, relief and deliverance for the Jews will arise from another place, but you and your father’s family will perish. And who knows but that you have come to your royal position for such a time as this ?” </a:t>
            </a:r>
          </a:p>
          <a:p>
            <a:pPr marL="0" indent="0">
              <a:buNone/>
            </a:pPr>
            <a:r>
              <a:rPr lang="en-GB" sz="3600" dirty="0">
                <a:latin typeface="Comic Sans MS" panose="030F0702030302020204" pitchFamily="66" charset="0"/>
              </a:rPr>
              <a:t>Esther 4:13-14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4205957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791B7-A5A4-65C4-391A-5197F4FB18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56065-C24E-4FA5-F2CF-CEEC8A68B1E7}"/>
              </a:ext>
            </a:extLst>
          </p:cNvPr>
          <p:cNvSpPr>
            <a:spLocks noGrp="1"/>
          </p:cNvSpPr>
          <p:nvPr>
            <p:ph type="title"/>
          </p:nvPr>
        </p:nvSpPr>
        <p:spPr/>
        <p:txBody>
          <a:bodyPr>
            <a:normAutofit/>
          </a:bodyPr>
          <a:lstStyle/>
          <a:p>
            <a:r>
              <a:rPr lang="en-GB" sz="3200" b="1" kern="100" dirty="0">
                <a:latin typeface="Comic Sans MS" panose="030F0702030302020204" pitchFamily="66" charset="0"/>
                <a:ea typeface="Aptos" panose="020B0004020202020204" pitchFamily="34" charset="0"/>
                <a:cs typeface="Times New Roman" panose="02020603050405020304" pitchFamily="18" charset="0"/>
              </a:rPr>
              <a:t>Who was this young woman, Esther?</a:t>
            </a:r>
            <a:endParaRPr lang="en-GB" sz="2800" dirty="0"/>
          </a:p>
        </p:txBody>
      </p:sp>
      <p:sp>
        <p:nvSpPr>
          <p:cNvPr id="3" name="Content Placeholder 2">
            <a:extLst>
              <a:ext uri="{FF2B5EF4-FFF2-40B4-BE49-F238E27FC236}">
                <a16:creationId xmlns:a16="http://schemas.microsoft.com/office/drawing/2014/main" id="{34CE2B96-736A-C673-D68F-708686066BA6}"/>
              </a:ext>
            </a:extLst>
          </p:cNvPr>
          <p:cNvSpPr>
            <a:spLocks noGrp="1"/>
          </p:cNvSpPr>
          <p:nvPr>
            <p:ph idx="1"/>
          </p:nvPr>
        </p:nvSpPr>
        <p:spPr/>
        <p:txBody>
          <a:bodyPr>
            <a:normAutofit/>
          </a:bodyPr>
          <a:lstStyle/>
          <a:p>
            <a:pPr marL="0" indent="0">
              <a:buNone/>
            </a:pPr>
            <a:r>
              <a:rPr lang="en-GB" sz="3600" dirty="0">
                <a:latin typeface="Comic Sans MS" panose="030F0702030302020204" pitchFamily="66" charset="0"/>
              </a:rPr>
              <a:t>“Then Esther sent this reply to Mordecai: “Go, gather together all the Jews who are in Susa, and fast for me. Do not eat or drink for three days, night or day. I and my attendants will fast as you do. When this is done, I will go to the King, even though it is against the law.  And if I perish, I perish.” </a:t>
            </a:r>
          </a:p>
          <a:p>
            <a:pPr marL="0" indent="0">
              <a:buNone/>
            </a:pPr>
            <a:r>
              <a:rPr lang="en-GB" sz="3600" dirty="0">
                <a:latin typeface="Comic Sans MS" panose="030F0702030302020204" pitchFamily="66" charset="0"/>
              </a:rPr>
              <a:t>Esther 4:16</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4083171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A3834-59F2-7E8E-F4FD-8BDB9AE1C6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19642-4D5F-A66C-77BE-445C1B3C4D5B}"/>
              </a:ext>
            </a:extLst>
          </p:cNvPr>
          <p:cNvSpPr>
            <a:spLocks noGrp="1"/>
          </p:cNvSpPr>
          <p:nvPr>
            <p:ph type="title"/>
          </p:nvPr>
        </p:nvSpPr>
        <p:spPr/>
        <p:txBody>
          <a:bodyPr>
            <a:normAutofit/>
          </a:bodyPr>
          <a:lstStyle/>
          <a:p>
            <a:pPr algn="ctr"/>
            <a:r>
              <a:rPr lang="en-GB" sz="3200" b="1" dirty="0">
                <a:latin typeface="Comic Sans MS" panose="030F0702030302020204" pitchFamily="66" charset="0"/>
              </a:rPr>
              <a:t>Great lives, lived for God in ancient times, but what are the lessons for us today?</a:t>
            </a:r>
          </a:p>
        </p:txBody>
      </p:sp>
      <p:sp>
        <p:nvSpPr>
          <p:cNvPr id="3" name="Content Placeholder 2">
            <a:extLst>
              <a:ext uri="{FF2B5EF4-FFF2-40B4-BE49-F238E27FC236}">
                <a16:creationId xmlns:a16="http://schemas.microsoft.com/office/drawing/2014/main" id="{3879FA87-AA1F-02DB-103F-DDEE00A77DB9}"/>
              </a:ext>
            </a:extLst>
          </p:cNvPr>
          <p:cNvSpPr>
            <a:spLocks noGrp="1"/>
          </p:cNvSpPr>
          <p:nvPr>
            <p:ph idx="1"/>
          </p:nvPr>
        </p:nvSpPr>
        <p:spPr>
          <a:xfrm>
            <a:off x="838200" y="1825624"/>
            <a:ext cx="10515600" cy="4815807"/>
          </a:xfrm>
        </p:spPr>
        <p:txBody>
          <a:bodyPr>
            <a:normAutofit fontScale="85000" lnSpcReduction="10000"/>
          </a:bodyPr>
          <a:lstStyle/>
          <a:p>
            <a:pPr marL="742950" indent="-742950">
              <a:buFont typeface="+mj-lt"/>
              <a:buAutoNum type="arabicPeriod"/>
            </a:pPr>
            <a:r>
              <a:rPr lang="en-GB" sz="3600" dirty="0">
                <a:latin typeface="Comic Sans MS" panose="030F0702030302020204" pitchFamily="66" charset="0"/>
              </a:rPr>
              <a:t>Our God is sovereign.</a:t>
            </a:r>
          </a:p>
          <a:p>
            <a:pPr marL="514350" indent="-514350">
              <a:buFont typeface="+mj-lt"/>
              <a:buAutoNum type="arabicPeriod"/>
            </a:pPr>
            <a:endParaRPr lang="en-GB" dirty="0"/>
          </a:p>
          <a:p>
            <a:pPr marL="742950" indent="-742950">
              <a:buFont typeface="+mj-lt"/>
              <a:buAutoNum type="arabicPeriod"/>
            </a:pPr>
            <a:r>
              <a:rPr lang="en-GB" sz="3900" dirty="0">
                <a:latin typeface="Comic Sans MS" panose="030F0702030302020204" pitchFamily="66" charset="0"/>
              </a:rPr>
              <a:t>Our God is a God of deliverance.</a:t>
            </a:r>
          </a:p>
          <a:p>
            <a:pPr marL="742950" indent="-742950">
              <a:buFont typeface="+mj-lt"/>
              <a:buAutoNum type="arabicPeriod"/>
            </a:pPr>
            <a:endParaRPr lang="en-GB" sz="3900" dirty="0">
              <a:latin typeface="Comic Sans MS" panose="030F0702030302020204" pitchFamily="66" charset="0"/>
            </a:endParaRPr>
          </a:p>
          <a:p>
            <a:pPr marL="742950" indent="-742950">
              <a:buFont typeface="+mj-lt"/>
              <a:buAutoNum type="arabicPeriod"/>
            </a:pPr>
            <a:r>
              <a:rPr lang="en-GB" sz="3900" dirty="0">
                <a:latin typeface="Comic Sans MS" panose="030F0702030302020204" pitchFamily="66" charset="0"/>
              </a:rPr>
              <a:t>The time to follow God’s plan for our lives is now.</a:t>
            </a:r>
          </a:p>
          <a:p>
            <a:pPr marL="742950" indent="-742950">
              <a:buFont typeface="+mj-lt"/>
              <a:buAutoNum type="arabicPeriod"/>
            </a:pPr>
            <a:endParaRPr lang="en-GB" sz="3900" dirty="0">
              <a:latin typeface="Comic Sans MS" panose="030F0702030302020204" pitchFamily="66" charset="0"/>
            </a:endParaRPr>
          </a:p>
          <a:p>
            <a:pPr marL="742950" indent="-742950">
              <a:buFont typeface="+mj-lt"/>
              <a:buAutoNum type="arabicPeriod"/>
            </a:pPr>
            <a:r>
              <a:rPr lang="en-GB" sz="3900" dirty="0">
                <a:latin typeface="Comic Sans MS" panose="030F0702030302020204" pitchFamily="66" charset="0"/>
              </a:rPr>
              <a:t>Our God offers wisdom to all who seek it.</a:t>
            </a:r>
          </a:p>
          <a:p>
            <a:pPr marL="742950" indent="-742950">
              <a:buFont typeface="+mj-lt"/>
              <a:buAutoNum type="arabicPeriod"/>
            </a:pPr>
            <a:endParaRPr lang="en-GB" sz="3900" dirty="0">
              <a:latin typeface="Comic Sans MS" panose="030F0702030302020204" pitchFamily="66" charset="0"/>
            </a:endParaRPr>
          </a:p>
          <a:p>
            <a:pPr marL="742950" indent="-742950">
              <a:buFont typeface="+mj-lt"/>
              <a:buAutoNum type="arabicPeriod"/>
            </a:pPr>
            <a:r>
              <a:rPr lang="en-GB" sz="3900" dirty="0">
                <a:latin typeface="Comic Sans MS" panose="030F0702030302020204" pitchFamily="66" charset="0"/>
              </a:rPr>
              <a:t>Unity brings strength.</a:t>
            </a:r>
          </a:p>
        </p:txBody>
      </p:sp>
    </p:spTree>
    <p:extLst>
      <p:ext uri="{BB962C8B-B14F-4D97-AF65-F5344CB8AC3E}">
        <p14:creationId xmlns:p14="http://schemas.microsoft.com/office/powerpoint/2010/main" val="954030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1D598-2448-2967-5301-1C4010B484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49B73C-7F46-5B0A-5C99-7D104CA11376}"/>
              </a:ext>
            </a:extLst>
          </p:cNvPr>
          <p:cNvSpPr>
            <a:spLocks noGrp="1"/>
          </p:cNvSpPr>
          <p:nvPr>
            <p:ph idx="1"/>
          </p:nvPr>
        </p:nvSpPr>
        <p:spPr>
          <a:xfrm>
            <a:off x="749300" y="722489"/>
            <a:ext cx="10515600" cy="5195711"/>
          </a:xfrm>
        </p:spPr>
        <p:txBody>
          <a:bodyPr>
            <a:normAutofit/>
          </a:bodyPr>
          <a:lstStyle/>
          <a:p>
            <a:pPr marL="0" indent="0">
              <a:buNone/>
            </a:pPr>
            <a:endParaRPr lang="en-GB" sz="3200" b="1" dirty="0">
              <a:latin typeface="Comic Sans MS" panose="030F0702030302020204" pitchFamily="66" charset="0"/>
            </a:endParaRPr>
          </a:p>
          <a:p>
            <a:pPr marL="0" indent="0">
              <a:buNone/>
            </a:pPr>
            <a:r>
              <a:rPr lang="en-GB" sz="3600" dirty="0">
                <a:latin typeface="Comic Sans MS" panose="030F0702030302020204" pitchFamily="66" charset="0"/>
              </a:rPr>
              <a:t>What an amazing God we worship, love and serve. He’s the same God Esther loved, served and obeyed and He still at work in the lives of those who love and surrender to Him today.  May that be our experience as it was Esther’s, to God’s  honour and glory until Jesus comes again.</a:t>
            </a:r>
          </a:p>
          <a:p>
            <a:pPr marL="0" indent="0">
              <a:buNone/>
            </a:pPr>
            <a:endParaRPr lang="en-GB" sz="3200" b="1" dirty="0">
              <a:latin typeface="Comic Sans MS" panose="030F0702030302020204" pitchFamily="66" charset="0"/>
            </a:endParaRPr>
          </a:p>
        </p:txBody>
      </p:sp>
    </p:spTree>
    <p:extLst>
      <p:ext uri="{BB962C8B-B14F-4D97-AF65-F5344CB8AC3E}">
        <p14:creationId xmlns:p14="http://schemas.microsoft.com/office/powerpoint/2010/main" val="8936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196</TotalTime>
  <Words>483</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Comic Sans MS</vt:lpstr>
      <vt:lpstr>Office Theme</vt:lpstr>
      <vt:lpstr>Great Lives – Great Lessons  Courage for such a time as this</vt:lpstr>
      <vt:lpstr>PowerPoint Presentation</vt:lpstr>
      <vt:lpstr>PowerPoint Presentation</vt:lpstr>
      <vt:lpstr>Who was this young woman, Esther?</vt:lpstr>
      <vt:lpstr>Who was this young woman, Esther?</vt:lpstr>
      <vt:lpstr>Great lives, lived for God in ancient times, but what are the lessons for us today?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 Gilbrook</dc:creator>
  <cp:lastModifiedBy>Miriam Hose</cp:lastModifiedBy>
  <cp:revision>41</cp:revision>
  <dcterms:created xsi:type="dcterms:W3CDTF">2025-05-20T18:17:29Z</dcterms:created>
  <dcterms:modified xsi:type="dcterms:W3CDTF">2025-11-06T00:10:24Z</dcterms:modified>
</cp:coreProperties>
</file>